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5" r:id="rId4"/>
    <p:sldId id="268" r:id="rId5"/>
    <p:sldId id="269" r:id="rId6"/>
    <p:sldId id="270" r:id="rId7"/>
    <p:sldId id="273" r:id="rId8"/>
    <p:sldId id="274" r:id="rId9"/>
    <p:sldId id="272" r:id="rId10"/>
    <p:sldId id="271" r:id="rId11"/>
    <p:sldId id="267" r:id="rId12"/>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showGuides="1">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05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b="0">
                <a:solidFill>
                  <a:schemeClr val="accent3"/>
                </a:solidFill>
              </a:defRPr>
            </a:lvl1pPr>
          </a:lstStyle>
          <a:p>
            <a:r>
              <a:rPr lang="nl-NL"/>
              <a:t>Klik om de stijl te bewerken</a:t>
            </a:r>
            <a:endParaRPr lang="nl-BE"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295739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solidFill>
                  <a:schemeClr val="accent3"/>
                </a:solidFill>
              </a:defRPr>
            </a:lvl1p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84150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solidFill>
                  <a:schemeClr val="accent3"/>
                </a:solidFill>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204634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392381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chemeClr val="accent3"/>
                </a:solidFill>
              </a:defRPr>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3871622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accent3"/>
                </a:solidFill>
              </a:defRPr>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solidFill>
                  <a:srgbClr val="89898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336103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3282194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solidFill>
                  <a:schemeClr val="accent3"/>
                </a:solidFill>
              </a:defRPr>
            </a:lvl1pPr>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6174000"/>
            <a:ext cx="1800000" cy="685545"/>
          </a:xfrm>
          <a:prstGeom prst="rect">
            <a:avLst/>
          </a:prstGeom>
        </p:spPr>
      </p:pic>
    </p:spTree>
    <p:extLst>
      <p:ext uri="{BB962C8B-B14F-4D97-AF65-F5344CB8AC3E}">
        <p14:creationId xmlns:p14="http://schemas.microsoft.com/office/powerpoint/2010/main" val="232710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305" y="0"/>
            <a:ext cx="7327390" cy="5465012"/>
          </a:xfrm>
          <a:prstGeom prst="rect">
            <a:avLst/>
          </a:prstGeom>
        </p:spPr>
      </p:pic>
      <p:pic>
        <p:nvPicPr>
          <p:cNvPr id="3" name="Afbeelding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440" y="5465012"/>
            <a:ext cx="7920000" cy="1392988"/>
          </a:xfrm>
          <a:prstGeom prst="rect">
            <a:avLst/>
          </a:prstGeom>
        </p:spPr>
      </p:pic>
    </p:spTree>
    <p:extLst>
      <p:ext uri="{BB962C8B-B14F-4D97-AF65-F5344CB8AC3E}">
        <p14:creationId xmlns:p14="http://schemas.microsoft.com/office/powerpoint/2010/main" val="212099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2000" y="188640"/>
            <a:ext cx="5400000" cy="4027500"/>
          </a:xfrm>
          <a:prstGeom prst="rect">
            <a:avLst/>
          </a:prstGeom>
        </p:spPr>
      </p:pic>
      <p:pic>
        <p:nvPicPr>
          <p:cNvPr id="3" name="Afbeelding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440" y="5465012"/>
            <a:ext cx="7920000" cy="1392988"/>
          </a:xfrm>
          <a:prstGeom prst="rect">
            <a:avLst/>
          </a:prstGeom>
        </p:spPr>
      </p:pic>
      <p:sp>
        <p:nvSpPr>
          <p:cNvPr id="4" name="Titel 1"/>
          <p:cNvSpPr>
            <a:spLocks noGrp="1"/>
          </p:cNvSpPr>
          <p:nvPr>
            <p:ph type="title" hasCustomPrompt="1"/>
          </p:nvPr>
        </p:nvSpPr>
        <p:spPr>
          <a:xfrm>
            <a:off x="685800" y="4241050"/>
            <a:ext cx="7772400" cy="1058111"/>
          </a:xfrm>
        </p:spPr>
        <p:txBody>
          <a:bodyPr anchor="t"/>
          <a:lstStyle>
            <a:lvl1pPr algn="ctr">
              <a:defRPr sz="4000" b="0" cap="none" baseline="0"/>
            </a:lvl1pPr>
          </a:lstStyle>
          <a:p>
            <a:r>
              <a:rPr lang="nl-NL" dirty="0"/>
              <a:t>Titel PPT/Cluster/Afdeling</a:t>
            </a:r>
            <a:endParaRPr lang="nl-BE" dirty="0"/>
          </a:p>
        </p:txBody>
      </p:sp>
    </p:spTree>
    <p:extLst>
      <p:ext uri="{BB962C8B-B14F-4D97-AF65-F5344CB8AC3E}">
        <p14:creationId xmlns:p14="http://schemas.microsoft.com/office/powerpoint/2010/main" val="25903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a:extLst>
              <a:ext uri="{28A0092B-C50C-407E-A947-70E740481C1C}">
                <a14:useLocalDpi xmlns:a14="http://schemas.microsoft.com/office/drawing/2010/main" val="0"/>
              </a:ext>
            </a:extLst>
          </a:blip>
          <a:srcRect l="37158" t="15598" r="37278" b="75017"/>
          <a:stretch/>
        </p:blipFill>
        <p:spPr>
          <a:xfrm>
            <a:off x="-117399" y="0"/>
            <a:ext cx="9369920" cy="2565400"/>
          </a:xfrm>
          <a:prstGeom prst="rect">
            <a:avLst/>
          </a:prstGeom>
        </p:spPr>
      </p:pic>
      <p:sp>
        <p:nvSpPr>
          <p:cNvPr id="4" name="Titel 1"/>
          <p:cNvSpPr>
            <a:spLocks noGrp="1"/>
          </p:cNvSpPr>
          <p:nvPr>
            <p:ph type="ctrTitle" hasCustomPrompt="1"/>
          </p:nvPr>
        </p:nvSpPr>
        <p:spPr>
          <a:xfrm>
            <a:off x="686593" y="2564904"/>
            <a:ext cx="7772400" cy="2896096"/>
          </a:xfrm>
        </p:spPr>
        <p:txBody>
          <a:bodyPr/>
          <a:lstStyle>
            <a:lvl1pPr>
              <a:defRPr/>
            </a:lvl1pPr>
          </a:lstStyle>
          <a:p>
            <a:r>
              <a:rPr lang="nl-NL" dirty="0"/>
              <a:t>Titel</a:t>
            </a:r>
            <a:endParaRPr lang="nl-BE"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1861" b="13297"/>
          <a:stretch/>
        </p:blipFill>
        <p:spPr bwMode="auto">
          <a:xfrm>
            <a:off x="-112713" y="5461000"/>
            <a:ext cx="9371013"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13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a:extLst>
              <a:ext uri="{28A0092B-C50C-407E-A947-70E740481C1C}">
                <a14:useLocalDpi xmlns:a14="http://schemas.microsoft.com/office/drawing/2010/main" val="0"/>
              </a:ext>
            </a:extLst>
          </a:blip>
          <a:srcRect l="37158" t="15598" r="37278" b="75017"/>
          <a:stretch/>
        </p:blipFill>
        <p:spPr>
          <a:xfrm>
            <a:off x="-117399" y="0"/>
            <a:ext cx="9369920" cy="2565400"/>
          </a:xfrm>
          <a:prstGeom prst="rect">
            <a:avLst/>
          </a:prstGeom>
        </p:spPr>
      </p:pic>
      <p:sp>
        <p:nvSpPr>
          <p:cNvPr id="4" name="Titel 1"/>
          <p:cNvSpPr>
            <a:spLocks noGrp="1"/>
          </p:cNvSpPr>
          <p:nvPr>
            <p:ph type="ctrTitle" hasCustomPrompt="1"/>
          </p:nvPr>
        </p:nvSpPr>
        <p:spPr>
          <a:xfrm>
            <a:off x="685800" y="2564904"/>
            <a:ext cx="7772400" cy="1440000"/>
          </a:xfrm>
        </p:spPr>
        <p:txBody>
          <a:bodyPr/>
          <a:lstStyle>
            <a:lvl1pPr>
              <a:defRPr/>
            </a:lvl1pPr>
          </a:lstStyle>
          <a:p>
            <a:r>
              <a:rPr lang="nl-NL" dirty="0"/>
              <a:t>Titel</a:t>
            </a:r>
            <a:endParaRPr lang="nl-BE" dirty="0"/>
          </a:p>
        </p:txBody>
      </p:sp>
      <p:sp>
        <p:nvSpPr>
          <p:cNvPr id="5" name="Ondertitel 2"/>
          <p:cNvSpPr>
            <a:spLocks noGrp="1"/>
          </p:cNvSpPr>
          <p:nvPr>
            <p:ph type="subTitle" idx="1" hasCustomPrompt="1"/>
          </p:nvPr>
        </p:nvSpPr>
        <p:spPr>
          <a:xfrm>
            <a:off x="1371600" y="4005064"/>
            <a:ext cx="6400800" cy="1440000"/>
          </a:xfrm>
        </p:spPr>
        <p:txBody>
          <a:bodyPr/>
          <a:lstStyle>
            <a:lvl1pPr marL="0" indent="0" algn="ctr">
              <a:buNone/>
              <a:defRPr>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Ondertitel</a:t>
            </a:r>
            <a:endParaRPr lang="nl-BE"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1861" b="13297"/>
          <a:stretch/>
        </p:blipFill>
        <p:spPr bwMode="auto">
          <a:xfrm>
            <a:off x="-112713" y="5461000"/>
            <a:ext cx="9371013"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17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3567375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9" r:id="rId4"/>
    <p:sldLayoutId id="2147483670" r:id="rId5"/>
    <p:sldLayoutId id="2147483664" r:id="rId6"/>
    <p:sldLayoutId id="2147483665" r:id="rId7"/>
    <p:sldLayoutId id="2147483666" r:id="rId8"/>
    <p:sldLayoutId id="2147483667" r:id="rId9"/>
    <p:sldLayoutId id="2147483668" r:id="rId10"/>
    <p:sldLayoutId id="2147483650" r:id="rId11"/>
    <p:sldLayoutId id="2147483652" r:id="rId12"/>
    <p:sldLayoutId id="2147483653" r:id="rId13"/>
    <p:sldLayoutId id="2147483654" r:id="rId14"/>
    <p:sldLayoutId id="2147483656" r:id="rId15"/>
    <p:sldLayoutId id="2147483657" r:id="rId16"/>
    <p:sldLayoutId id="2147483658" r:id="rId17"/>
    <p:sldLayoutId id="2147483659"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multiversum.care/"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www.netwerksara.be/"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mailto:touw.aanmelden@gmail.be"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vagga.be/nl" TargetMode="External"/><Relationship Id="rId2" Type="http://schemas.openxmlformats.org/officeDocument/2006/relationships/hyperlink" Target="https://www.centrageestelijkegezondheidszorg.be/cgg/andante" TargetMode="External"/><Relationship Id="rId1" Type="http://schemas.openxmlformats.org/officeDocument/2006/relationships/slideLayout" Target="../slideLayouts/slideLayout11.xml"/><Relationship Id="rId4" Type="http://schemas.openxmlformats.org/officeDocument/2006/relationships/hyperlink" Target="https://www.riziv.fgov.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b="0" dirty="0"/>
              <a:t>Wandeltocht doorheen het GGZ-landschap (netwerk </a:t>
            </a:r>
            <a:r>
              <a:rPr lang="nl-BE" b="0" dirty="0" err="1"/>
              <a:t>SaRA</a:t>
            </a:r>
            <a:r>
              <a:rPr lang="nl-BE" b="0" dirty="0"/>
              <a:t>)</a:t>
            </a:r>
          </a:p>
        </p:txBody>
      </p:sp>
    </p:spTree>
    <p:extLst>
      <p:ext uri="{BB962C8B-B14F-4D97-AF65-F5344CB8AC3E}">
        <p14:creationId xmlns:p14="http://schemas.microsoft.com/office/powerpoint/2010/main" val="30023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904656"/>
          </a:xfrm>
        </p:spPr>
        <p:txBody>
          <a:bodyPr>
            <a:normAutofit lnSpcReduction="10000"/>
          </a:bodyPr>
          <a:lstStyle/>
          <a:p>
            <a:r>
              <a:rPr lang="nl-BE" u="sng" dirty="0"/>
              <a:t>Derdelijnszorg</a:t>
            </a:r>
          </a:p>
          <a:p>
            <a:pPr lvl="1">
              <a:buFont typeface="Arial" panose="020B0604020202020204" pitchFamily="34" charset="0"/>
              <a:buChar char="•"/>
            </a:pPr>
            <a:r>
              <a:rPr lang="nl-BE" dirty="0" err="1"/>
              <a:t>Hoogspecialistische</a:t>
            </a:r>
            <a:r>
              <a:rPr lang="nl-BE" dirty="0"/>
              <a:t> zorg</a:t>
            </a:r>
          </a:p>
          <a:p>
            <a:pPr lvl="1">
              <a:buFont typeface="Arial" panose="020B0604020202020204" pitchFamily="34" charset="0"/>
              <a:buChar char="•"/>
            </a:pPr>
            <a:endParaRPr lang="nl-BE" dirty="0"/>
          </a:p>
          <a:p>
            <a:pPr lvl="1">
              <a:buFont typeface="Arial" panose="020B0604020202020204" pitchFamily="34" charset="0"/>
              <a:buChar char="•"/>
            </a:pPr>
            <a:r>
              <a:rPr lang="nl-BE" dirty="0"/>
              <a:t>Opname of </a:t>
            </a:r>
            <a:r>
              <a:rPr lang="nl-BE" dirty="0" err="1"/>
              <a:t>daghospitaal</a:t>
            </a:r>
            <a:r>
              <a:rPr lang="nl-BE" dirty="0"/>
              <a:t> </a:t>
            </a:r>
          </a:p>
          <a:p>
            <a:pPr lvl="1">
              <a:buFont typeface="Arial" panose="020B0604020202020204" pitchFamily="34" charset="0"/>
              <a:buChar char="•"/>
            </a:pPr>
            <a:endParaRPr lang="nl-BE" dirty="0"/>
          </a:p>
          <a:p>
            <a:pPr lvl="1">
              <a:buFont typeface="Arial" panose="020B0604020202020204" pitchFamily="34" charset="0"/>
              <a:buChar char="•"/>
            </a:pPr>
            <a:r>
              <a:rPr lang="nl-BE" dirty="0"/>
              <a:t>Poliklinische werking</a:t>
            </a:r>
          </a:p>
          <a:p>
            <a:pPr lvl="1">
              <a:buFont typeface="Arial" panose="020B0604020202020204" pitchFamily="34" charset="0"/>
              <a:buChar char="•"/>
            </a:pPr>
            <a:endParaRPr lang="nl-BE" dirty="0"/>
          </a:p>
          <a:p>
            <a:pPr lvl="1">
              <a:buFont typeface="Arial" panose="020B0604020202020204" pitchFamily="34" charset="0"/>
              <a:buChar char="•"/>
            </a:pPr>
            <a:r>
              <a:rPr lang="nl-BE" dirty="0"/>
              <a:t>Zorggroep Multiversum</a:t>
            </a:r>
          </a:p>
          <a:p>
            <a:pPr lvl="2">
              <a:buFont typeface="Wingdings" panose="05000000000000000000" pitchFamily="2" charset="2"/>
              <a:buChar char="Ø"/>
            </a:pPr>
            <a:r>
              <a:rPr lang="nl-BE" dirty="0">
                <a:hlinkClick r:id="rId2"/>
              </a:rPr>
              <a:t>https://multiversum.care/</a:t>
            </a:r>
            <a:r>
              <a:rPr lang="nl-BE" dirty="0"/>
              <a:t> </a:t>
            </a:r>
          </a:p>
          <a:p>
            <a:pPr lvl="2">
              <a:buFont typeface="Wingdings" panose="05000000000000000000" pitchFamily="2" charset="2"/>
              <a:buChar char="Ø"/>
            </a:pPr>
            <a:endParaRPr lang="nl-BE" dirty="0"/>
          </a:p>
          <a:p>
            <a:pPr lvl="2">
              <a:buFont typeface="Wingdings" panose="05000000000000000000" pitchFamily="2" charset="2"/>
              <a:buChar char="Ø"/>
            </a:pPr>
            <a:r>
              <a:rPr lang="nl-BE" dirty="0"/>
              <a:t>Advies en Wegwijs: 0492/13.47.22</a:t>
            </a:r>
          </a:p>
          <a:p>
            <a:pPr marL="457200" lvl="1" indent="0">
              <a:buNone/>
            </a:pPr>
            <a:r>
              <a:rPr lang="nl-BE" dirty="0"/>
              <a:t>	   </a:t>
            </a:r>
            <a:r>
              <a:rPr lang="nl-BE" sz="2200" dirty="0"/>
              <a:t>(= via aanmeldlijn algemene psychiatrie en mobiele teams)</a:t>
            </a:r>
          </a:p>
          <a:p>
            <a:pPr lvl="2">
              <a:buFont typeface="Wingdings" panose="05000000000000000000" pitchFamily="2" charset="2"/>
              <a:buChar char="Ø"/>
            </a:pPr>
            <a:endParaRPr lang="nl-BE" dirty="0"/>
          </a:p>
        </p:txBody>
      </p:sp>
    </p:spTree>
    <p:extLst>
      <p:ext uri="{BB962C8B-B14F-4D97-AF65-F5344CB8AC3E}">
        <p14:creationId xmlns:p14="http://schemas.microsoft.com/office/powerpoint/2010/main" val="306920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r>
              <a:rPr lang="nl-BE" u="sng" dirty="0"/>
              <a:t>De Mobiele Psychiatrische Teams</a:t>
            </a:r>
          </a:p>
          <a:p>
            <a:pPr lvl="1">
              <a:buFont typeface="Arial" panose="020B0604020202020204" pitchFamily="34" charset="0"/>
              <a:buChar char="•"/>
            </a:pPr>
            <a:endParaRPr lang="nl-BE" dirty="0"/>
          </a:p>
          <a:p>
            <a:pPr lvl="1">
              <a:buFont typeface="Arial" panose="020B0604020202020204" pitchFamily="34" charset="0"/>
              <a:buChar char="•"/>
            </a:pPr>
            <a:r>
              <a:rPr lang="nl-BE" dirty="0"/>
              <a:t>Mobiel Psychiatrisch Crisis Team (2a)</a:t>
            </a:r>
          </a:p>
          <a:p>
            <a:pPr lvl="1">
              <a:buFont typeface="Arial" panose="020B0604020202020204" pitchFamily="34" charset="0"/>
              <a:buChar char="•"/>
            </a:pPr>
            <a:endParaRPr lang="nl-BE" dirty="0"/>
          </a:p>
          <a:p>
            <a:pPr lvl="1">
              <a:buFont typeface="Arial" panose="020B0604020202020204" pitchFamily="34" charset="0"/>
              <a:buChar char="•"/>
            </a:pPr>
            <a:r>
              <a:rPr lang="nl-BE" dirty="0"/>
              <a:t>Mobiel Psychiatrisch Team (2b)</a:t>
            </a:r>
          </a:p>
        </p:txBody>
      </p:sp>
    </p:spTree>
    <p:extLst>
      <p:ext uri="{BB962C8B-B14F-4D97-AF65-F5344CB8AC3E}">
        <p14:creationId xmlns:p14="http://schemas.microsoft.com/office/powerpoint/2010/main" val="340491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505475"/>
          </a:xfrm>
        </p:spPr>
        <p:txBody>
          <a:bodyPr/>
          <a:lstStyle/>
          <a:p>
            <a:r>
              <a:rPr lang="nl-BE" u="sng" dirty="0"/>
              <a:t>2010</a:t>
            </a:r>
            <a:r>
              <a:rPr lang="nl-BE" dirty="0"/>
              <a:t>: </a:t>
            </a:r>
            <a:r>
              <a:rPr lang="nl-BE" sz="2800" dirty="0"/>
              <a:t>oprichting van zorgnetwerken en zorgcircuits</a:t>
            </a:r>
          </a:p>
          <a:p>
            <a:endParaRPr lang="nl-BE" sz="2800" dirty="0"/>
          </a:p>
          <a:p>
            <a:r>
              <a:rPr lang="nl-BE" u="sng" dirty="0"/>
              <a:t>Artikel 107</a:t>
            </a:r>
            <a:r>
              <a:rPr lang="nl-BE" dirty="0"/>
              <a:t>: </a:t>
            </a:r>
            <a:r>
              <a:rPr lang="nl-BE" sz="2800" dirty="0"/>
              <a:t>5 sleutelfuncties</a:t>
            </a:r>
          </a:p>
          <a:p>
            <a:pPr marL="0" indent="0">
              <a:buNone/>
            </a:pPr>
            <a:endParaRPr lang="nl-BE" dirty="0"/>
          </a:p>
        </p:txBody>
      </p:sp>
      <p:pic>
        <p:nvPicPr>
          <p:cNvPr id="6" name="Afbeelding 5">
            <a:extLst>
              <a:ext uri="{FF2B5EF4-FFF2-40B4-BE49-F238E27FC236}">
                <a16:creationId xmlns:a16="http://schemas.microsoft.com/office/drawing/2014/main" id="{32383AA3-20EE-48FF-7FA1-D31505EA23AD}"/>
              </a:ext>
            </a:extLst>
          </p:cNvPr>
          <p:cNvPicPr>
            <a:picLocks noChangeAspect="1"/>
          </p:cNvPicPr>
          <p:nvPr/>
        </p:nvPicPr>
        <p:blipFill>
          <a:blip r:embed="rId2"/>
          <a:stretch>
            <a:fillRect/>
          </a:stretch>
        </p:blipFill>
        <p:spPr>
          <a:xfrm>
            <a:off x="1475656" y="2425094"/>
            <a:ext cx="5976664" cy="3816823"/>
          </a:xfrm>
          <a:prstGeom prst="rect">
            <a:avLst/>
          </a:prstGeom>
        </p:spPr>
      </p:pic>
    </p:spTree>
    <p:extLst>
      <p:ext uri="{BB962C8B-B14F-4D97-AF65-F5344CB8AC3E}">
        <p14:creationId xmlns:p14="http://schemas.microsoft.com/office/powerpoint/2010/main" val="130652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505475"/>
          </a:xfrm>
        </p:spPr>
        <p:txBody>
          <a:bodyPr/>
          <a:lstStyle/>
          <a:p>
            <a:r>
              <a:rPr lang="nl-BE" u="sng" dirty="0"/>
              <a:t>GGZ netwerken</a:t>
            </a:r>
          </a:p>
          <a:p>
            <a:pPr marL="0" indent="0">
              <a:buNone/>
            </a:pPr>
            <a:r>
              <a:rPr lang="nl-BE" dirty="0"/>
              <a:t>	</a:t>
            </a:r>
          </a:p>
        </p:txBody>
      </p:sp>
      <p:pic>
        <p:nvPicPr>
          <p:cNvPr id="4" name="Afbeelding 3">
            <a:extLst>
              <a:ext uri="{FF2B5EF4-FFF2-40B4-BE49-F238E27FC236}">
                <a16:creationId xmlns:a16="http://schemas.microsoft.com/office/drawing/2014/main" id="{84658EDD-213A-DF1D-C41D-4351BDE7B053}"/>
              </a:ext>
            </a:extLst>
          </p:cNvPr>
          <p:cNvPicPr>
            <a:picLocks noChangeAspect="1"/>
          </p:cNvPicPr>
          <p:nvPr/>
        </p:nvPicPr>
        <p:blipFill>
          <a:blip r:embed="rId2"/>
          <a:stretch>
            <a:fillRect/>
          </a:stretch>
        </p:blipFill>
        <p:spPr>
          <a:xfrm>
            <a:off x="1259631" y="853146"/>
            <a:ext cx="7360493" cy="5723866"/>
          </a:xfrm>
          <a:prstGeom prst="rect">
            <a:avLst/>
          </a:prstGeom>
        </p:spPr>
      </p:pic>
      <p:sp>
        <p:nvSpPr>
          <p:cNvPr id="8" name="Golf 7">
            <a:extLst>
              <a:ext uri="{FF2B5EF4-FFF2-40B4-BE49-F238E27FC236}">
                <a16:creationId xmlns:a16="http://schemas.microsoft.com/office/drawing/2014/main" id="{705288A1-5E7A-CB82-A22C-A9D5414556C4}"/>
              </a:ext>
            </a:extLst>
          </p:cNvPr>
          <p:cNvSpPr/>
          <p:nvPr/>
        </p:nvSpPr>
        <p:spPr>
          <a:xfrm>
            <a:off x="4644008" y="1268760"/>
            <a:ext cx="432048" cy="43204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dirty="0" err="1"/>
              <a:t>SaRA</a:t>
            </a:r>
            <a:endParaRPr lang="nl-BE" sz="900" dirty="0"/>
          </a:p>
        </p:txBody>
      </p:sp>
      <p:cxnSp>
        <p:nvCxnSpPr>
          <p:cNvPr id="10" name="Rechte verbindingslijn met pijl 9">
            <a:extLst>
              <a:ext uri="{FF2B5EF4-FFF2-40B4-BE49-F238E27FC236}">
                <a16:creationId xmlns:a16="http://schemas.microsoft.com/office/drawing/2014/main" id="{5946DF4A-57B1-8F06-F577-0057C1F9FC46}"/>
              </a:ext>
            </a:extLst>
          </p:cNvPr>
          <p:cNvCxnSpPr/>
          <p:nvPr/>
        </p:nvCxnSpPr>
        <p:spPr>
          <a:xfrm>
            <a:off x="5076056" y="1700808"/>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troomdiagram: Verbindingslijn 13">
            <a:extLst>
              <a:ext uri="{FF2B5EF4-FFF2-40B4-BE49-F238E27FC236}">
                <a16:creationId xmlns:a16="http://schemas.microsoft.com/office/drawing/2014/main" id="{A30AA17A-8ABE-8021-DF95-0BB19EB82A95}"/>
              </a:ext>
            </a:extLst>
          </p:cNvPr>
          <p:cNvSpPr/>
          <p:nvPr/>
        </p:nvSpPr>
        <p:spPr>
          <a:xfrm>
            <a:off x="4427984" y="1700808"/>
            <a:ext cx="1080120" cy="115212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0625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505475"/>
          </a:xfrm>
        </p:spPr>
        <p:txBody>
          <a:bodyPr/>
          <a:lstStyle/>
          <a:p>
            <a:r>
              <a:rPr lang="nl-BE" u="sng" dirty="0" err="1"/>
              <a:t>SaRA</a:t>
            </a:r>
            <a:endParaRPr lang="nl-BE" u="sng" dirty="0"/>
          </a:p>
          <a:p>
            <a:pPr lvl="1">
              <a:buFont typeface="Wingdings" panose="05000000000000000000" pitchFamily="2" charset="2"/>
              <a:buChar char="§"/>
            </a:pPr>
            <a:r>
              <a:rPr lang="nl-BE" sz="2400" b="1" dirty="0"/>
              <a:t>S</a:t>
            </a:r>
            <a:r>
              <a:rPr lang="nl-BE" sz="2400" dirty="0"/>
              <a:t>amenwerkingsverband voor gemeenschapsgerichte geestelijke gezondheidszorg </a:t>
            </a:r>
            <a:r>
              <a:rPr lang="nl-BE" sz="2400" b="1" dirty="0"/>
              <a:t>R</a:t>
            </a:r>
            <a:r>
              <a:rPr lang="nl-BE" sz="2400" dirty="0"/>
              <a:t>egio </a:t>
            </a:r>
            <a:r>
              <a:rPr lang="nl-BE" sz="2400" b="1" dirty="0"/>
              <a:t>A</a:t>
            </a:r>
            <a:r>
              <a:rPr lang="nl-BE" sz="2400" dirty="0"/>
              <a:t>ntwerpen, Voor- en Noorderkempen</a:t>
            </a:r>
          </a:p>
          <a:p>
            <a:pPr lvl="1">
              <a:buFont typeface="Wingdings" panose="05000000000000000000" pitchFamily="2" charset="2"/>
              <a:buChar char="§"/>
            </a:pPr>
            <a:r>
              <a:rPr lang="nl-BE" sz="2400" dirty="0"/>
              <a:t>Staat voor ondersteuning van (complexe) samenwerkingen om een optimale GGZ te organiseren voor alle (jong-) volwassenen en ouderen met milde tot complexe psychische zorgvragen</a:t>
            </a:r>
          </a:p>
          <a:p>
            <a:pPr lvl="2">
              <a:buFont typeface="Wingdings" panose="05000000000000000000" pitchFamily="2" charset="2"/>
              <a:buChar char="§"/>
            </a:pPr>
            <a:r>
              <a:rPr lang="nl-BE" sz="2000" dirty="0"/>
              <a:t>toegankelijkheid</a:t>
            </a:r>
          </a:p>
          <a:p>
            <a:pPr lvl="2">
              <a:buFont typeface="Wingdings" panose="05000000000000000000" pitchFamily="2" charset="2"/>
              <a:buChar char="§"/>
            </a:pPr>
            <a:r>
              <a:rPr lang="nl-BE" sz="2000" dirty="0"/>
              <a:t>betaalbaarheid</a:t>
            </a:r>
          </a:p>
          <a:p>
            <a:pPr lvl="2">
              <a:buFont typeface="Wingdings" panose="05000000000000000000" pitchFamily="2" charset="2"/>
              <a:buChar char="§"/>
            </a:pPr>
            <a:r>
              <a:rPr lang="nl-BE" sz="2000" dirty="0"/>
              <a:t>zorgcontinuïteit</a:t>
            </a:r>
          </a:p>
          <a:p>
            <a:pPr lvl="2">
              <a:buFont typeface="Wingdings" panose="05000000000000000000" pitchFamily="2" charset="2"/>
              <a:buChar char="§"/>
            </a:pPr>
            <a:r>
              <a:rPr lang="nl-BE" sz="2000" dirty="0"/>
              <a:t>zorg vertrekkend vanuit de krachten van de cliënt en diens context</a:t>
            </a:r>
          </a:p>
          <a:p>
            <a:pPr lvl="2">
              <a:buFont typeface="Wingdings" panose="05000000000000000000" pitchFamily="2" charset="2"/>
              <a:buChar char="§"/>
            </a:pPr>
            <a:r>
              <a:rPr lang="nl-BE" sz="2000" dirty="0"/>
              <a:t>zorg zo dicht mogelijk aansluitend bij de leefomgeving van de cliënt</a:t>
            </a:r>
          </a:p>
        </p:txBody>
      </p:sp>
    </p:spTree>
    <p:extLst>
      <p:ext uri="{BB962C8B-B14F-4D97-AF65-F5344CB8AC3E}">
        <p14:creationId xmlns:p14="http://schemas.microsoft.com/office/powerpoint/2010/main" val="368557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505475"/>
          </a:xfrm>
        </p:spPr>
        <p:txBody>
          <a:bodyPr>
            <a:normAutofit/>
          </a:bodyPr>
          <a:lstStyle/>
          <a:p>
            <a:r>
              <a:rPr lang="nl-BE" u="sng" dirty="0" err="1"/>
              <a:t>SaRA</a:t>
            </a:r>
            <a:endParaRPr lang="nl-BE" u="sng" dirty="0"/>
          </a:p>
          <a:p>
            <a:pPr lvl="1">
              <a:buFont typeface="Wingdings" panose="05000000000000000000" pitchFamily="2" charset="2"/>
              <a:buChar char="§"/>
            </a:pPr>
            <a:r>
              <a:rPr lang="nl-BE" dirty="0"/>
              <a:t>Website: </a:t>
            </a:r>
            <a:r>
              <a:rPr lang="nl-BE" dirty="0">
                <a:hlinkClick r:id="rId2"/>
              </a:rPr>
              <a:t>https://www.netwerksara.be/</a:t>
            </a:r>
            <a:r>
              <a:rPr lang="nl-BE" dirty="0"/>
              <a:t> </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Psychologische zorg in de eerste lijn</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Kruispunten: eerste hulp bij psychische en sociale problemen</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Het Helpt: hulp voor kinderen, jongeren, (jong)volwassenen en ouderen (regio Antwerpen)</a:t>
            </a:r>
          </a:p>
          <a:p>
            <a:pPr lvl="2">
              <a:buFont typeface="Wingdings" panose="05000000000000000000" pitchFamily="2" charset="2"/>
              <a:buChar char="Ø"/>
            </a:pPr>
            <a:r>
              <a:rPr lang="nl-BE" sz="1600" dirty="0" err="1">
                <a:effectLst/>
                <a:latin typeface="Calibri" panose="020F0502020204030204" pitchFamily="34" charset="0"/>
                <a:ea typeface="Calibri" panose="020F0502020204030204" pitchFamily="34" charset="0"/>
                <a:cs typeface="Times New Roman" panose="02020603050405020304" pitchFamily="18" charset="0"/>
              </a:rPr>
              <a:t>Zorgpad</a:t>
            </a:r>
            <a:r>
              <a:rPr lang="nl-BE" sz="1600" dirty="0">
                <a:effectLst/>
                <a:latin typeface="Calibri" panose="020F0502020204030204" pitchFamily="34" charset="0"/>
                <a:ea typeface="Calibri" panose="020F0502020204030204" pitchFamily="34" charset="0"/>
                <a:cs typeface="Times New Roman" panose="02020603050405020304" pitchFamily="18" charset="0"/>
              </a:rPr>
              <a:t> voor suïcidale personen: ondersteuning in het vinden van de juiste zorg voor een suïcidale persoon</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Psychiatrische hulpverlening</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Hulp bij crisis</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Ondersteuning en zorg voor hulpverleners</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Ondersteuning en zorg voor steunfiguren en mantelzorgers</a:t>
            </a:r>
          </a:p>
          <a:p>
            <a:pPr lvl="2">
              <a:buFont typeface="Wingdings" panose="05000000000000000000" pitchFamily="2" charset="2"/>
              <a:buChar char="Ø"/>
            </a:pPr>
            <a:r>
              <a:rPr lang="nl-BE" sz="1600" dirty="0" err="1">
                <a:effectLst/>
                <a:latin typeface="Calibri" panose="020F0502020204030204" pitchFamily="34" charset="0"/>
                <a:ea typeface="Calibri" panose="020F0502020204030204" pitchFamily="34" charset="0"/>
                <a:cs typeface="Times New Roman" panose="02020603050405020304" pitchFamily="18" charset="0"/>
              </a:rPr>
              <a:t>HerstelAcademie</a:t>
            </a:r>
            <a:r>
              <a:rPr lang="nl-BE" sz="1600" dirty="0">
                <a:effectLst/>
                <a:latin typeface="Calibri" panose="020F0502020204030204" pitchFamily="34" charset="0"/>
                <a:ea typeface="Calibri" panose="020F0502020204030204" pitchFamily="34" charset="0"/>
                <a:cs typeface="Times New Roman" panose="02020603050405020304" pitchFamily="18" charset="0"/>
              </a:rPr>
              <a:t> </a:t>
            </a:r>
            <a:r>
              <a:rPr lang="nl-BE" sz="1600" dirty="0" err="1">
                <a:effectLst/>
                <a:latin typeface="Calibri" panose="020F0502020204030204" pitchFamily="34" charset="0"/>
                <a:ea typeface="Calibri" panose="020F0502020204030204" pitchFamily="34" charset="0"/>
                <a:cs typeface="Times New Roman" panose="02020603050405020304" pitchFamily="18" charset="0"/>
              </a:rPr>
              <a:t>SaRA</a:t>
            </a:r>
            <a:r>
              <a:rPr lang="nl-BE" sz="1600" dirty="0">
                <a:effectLst/>
                <a:latin typeface="Calibri" panose="020F0502020204030204" pitchFamily="34" charset="0"/>
                <a:ea typeface="Calibri" panose="020F0502020204030204" pitchFamily="34" charset="0"/>
                <a:cs typeface="Times New Roman" panose="02020603050405020304" pitchFamily="18" charset="0"/>
              </a:rPr>
              <a:t>: kortdurende vormingen rond herstel, psychische kwetsbaarheid en veerkracht (regio Antwerpen, Voor- en Noorderkempen)</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PANG 0-18: GGZ-netwerk voor kinderen en jongeren (provincie Antwerpen)</a:t>
            </a:r>
          </a:p>
          <a:p>
            <a:pPr lvl="2">
              <a:buFont typeface="Wingdings" panose="05000000000000000000" pitchFamily="2" charset="2"/>
              <a:buChar char="Ø"/>
            </a:pPr>
            <a:r>
              <a:rPr lang="nl-BE" sz="1600" dirty="0">
                <a:effectLst/>
                <a:latin typeface="Calibri" panose="020F0502020204030204" pitchFamily="34" charset="0"/>
                <a:ea typeface="Calibri" panose="020F0502020204030204" pitchFamily="34" charset="0"/>
                <a:cs typeface="Times New Roman" panose="02020603050405020304" pitchFamily="18" charset="0"/>
              </a:rPr>
              <a:t>Onlinehulp-apps: apps en websites voor welzijn en geestelijke gezondheid</a:t>
            </a:r>
          </a:p>
          <a:p>
            <a:pPr lvl="2">
              <a:buFont typeface="Wingdings" panose="05000000000000000000" pitchFamily="2" charset="2"/>
              <a:buChar char="§"/>
            </a:pPr>
            <a:endParaRPr lang="nl-BE" dirty="0"/>
          </a:p>
        </p:txBody>
      </p:sp>
    </p:spTree>
    <p:extLst>
      <p:ext uri="{BB962C8B-B14F-4D97-AF65-F5344CB8AC3E}">
        <p14:creationId xmlns:p14="http://schemas.microsoft.com/office/powerpoint/2010/main" val="164519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505475"/>
          </a:xfrm>
        </p:spPr>
        <p:txBody>
          <a:bodyPr>
            <a:normAutofit/>
          </a:bodyPr>
          <a:lstStyle/>
          <a:p>
            <a:r>
              <a:rPr lang="nl-BE" u="sng" dirty="0"/>
              <a:t>Eerstelijnszorg</a:t>
            </a:r>
          </a:p>
          <a:p>
            <a:pPr lvl="1">
              <a:buFont typeface="Wingdings" panose="05000000000000000000" pitchFamily="2" charset="2"/>
              <a:buChar char="§"/>
            </a:pPr>
            <a:r>
              <a:rPr lang="nl-BE" dirty="0"/>
              <a:t>Lichte tot matige psychische problemen</a:t>
            </a:r>
          </a:p>
          <a:p>
            <a:pPr lvl="1">
              <a:buFont typeface="Wingdings" panose="05000000000000000000" pitchFamily="2" charset="2"/>
              <a:buChar char="§"/>
            </a:pPr>
            <a:r>
              <a:rPr lang="nl-BE" dirty="0"/>
              <a:t>26 juli 2021</a:t>
            </a:r>
          </a:p>
          <a:p>
            <a:pPr lvl="2">
              <a:buFont typeface="Wingdings" panose="05000000000000000000" pitchFamily="2" charset="2"/>
              <a:buChar char="Ø"/>
            </a:pPr>
            <a:r>
              <a:rPr lang="nl-BE" dirty="0"/>
              <a:t>overeenkomst omtrent financiering van de psychologische functies in de eerste lijn via netwerken en lokale multidisciplinaire samenwerkingsverbanden</a:t>
            </a:r>
          </a:p>
          <a:p>
            <a:pPr lvl="1">
              <a:buFont typeface="Wingdings" panose="05000000000000000000" pitchFamily="2" charset="2"/>
              <a:buChar char="§"/>
            </a:pPr>
            <a:r>
              <a:rPr lang="nl-BE" dirty="0"/>
              <a:t>Waar kan men terecht in dit verband?</a:t>
            </a:r>
          </a:p>
          <a:p>
            <a:pPr lvl="2">
              <a:buFont typeface="Wingdings" panose="05000000000000000000" pitchFamily="2" charset="2"/>
              <a:buChar char="Ø"/>
            </a:pPr>
            <a:r>
              <a:rPr lang="nl-BE" dirty="0"/>
              <a:t>eerstelijnspsychologen / -orthopedagogen</a:t>
            </a:r>
          </a:p>
          <a:p>
            <a:pPr lvl="2">
              <a:buFont typeface="Wingdings" panose="05000000000000000000" pitchFamily="2" charset="2"/>
              <a:buChar char="Ø"/>
            </a:pPr>
            <a:r>
              <a:rPr lang="nl-BE" dirty="0"/>
              <a:t>Kruispunten</a:t>
            </a:r>
          </a:p>
          <a:p>
            <a:pPr lvl="2">
              <a:buFont typeface="Wingdings" panose="05000000000000000000" pitchFamily="2" charset="2"/>
              <a:buChar char="Ø"/>
            </a:pPr>
            <a:r>
              <a:rPr lang="nl-BE" dirty="0"/>
              <a:t>Touw</a:t>
            </a:r>
          </a:p>
        </p:txBody>
      </p:sp>
    </p:spTree>
    <p:extLst>
      <p:ext uri="{BB962C8B-B14F-4D97-AF65-F5344CB8AC3E}">
        <p14:creationId xmlns:p14="http://schemas.microsoft.com/office/powerpoint/2010/main" val="384600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5904656"/>
          </a:xfrm>
        </p:spPr>
        <p:txBody>
          <a:bodyPr>
            <a:normAutofit lnSpcReduction="10000"/>
          </a:bodyPr>
          <a:lstStyle/>
          <a:p>
            <a:pPr lvl="2">
              <a:buFont typeface="Wingdings" panose="05000000000000000000" pitchFamily="2" charset="2"/>
              <a:buChar char="Ø"/>
            </a:pPr>
            <a:r>
              <a:rPr lang="nl-BE" b="1" dirty="0"/>
              <a:t>eerstelijnspsychologen / -orthopedagogen</a:t>
            </a:r>
          </a:p>
          <a:p>
            <a:pPr lvl="3">
              <a:buFont typeface="Arial" panose="020B0604020202020204" pitchFamily="34" charset="0"/>
              <a:buChar char="•"/>
            </a:pPr>
            <a:r>
              <a:rPr lang="nl-BE" sz="1800" dirty="0">
                <a:solidFill>
                  <a:srgbClr val="2D3235"/>
                </a:solidFill>
                <a:effectLst/>
                <a:latin typeface="Calibri" panose="020F0502020204030204" pitchFamily="34" charset="0"/>
                <a:ea typeface="Times New Roman" panose="02020603050405020304" pitchFamily="18" charset="0"/>
                <a:cs typeface="Times New Roman" panose="02020603050405020304" pitchFamily="18" charset="0"/>
              </a:rPr>
              <a:t>Om de vergoede psychologische sessies te volgen, dient men zich te richten tot een klinisch psycholoog of orthopedagoog gaan in een netwerk voor geestelijke gezondheidszorg dat de nieuwe conventie met het RIZIV heeft ondertekend. Hiervoor heeft men geen voorschrift nodig.</a:t>
            </a:r>
          </a:p>
          <a:p>
            <a:pPr marL="1371600" lvl="3" indent="0">
              <a:buNone/>
            </a:pPr>
            <a:endParaRPr lang="nl-BE" dirty="0"/>
          </a:p>
          <a:p>
            <a:pPr lvl="2">
              <a:buFont typeface="Wingdings" panose="05000000000000000000" pitchFamily="2" charset="2"/>
              <a:buChar char="Ø"/>
            </a:pPr>
            <a:r>
              <a:rPr lang="nl-BE" b="1" dirty="0"/>
              <a:t>Kruispunten</a:t>
            </a:r>
          </a:p>
          <a:p>
            <a:pPr lvl="3" indent="-285750">
              <a:buFont typeface="Symbol" panose="05050102010706020507" pitchFamily="18" charset="2"/>
              <a:buChar char=""/>
            </a:pPr>
            <a:r>
              <a:rPr lang="nl-BE" sz="18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Kruispunten bieden (gratis) eerste hulp bij lichte tot matige psychische en sociale problemen. De hulpverlening is laagdrempelig en bestaat uit één of meer gesprekken. Waar nodig wordt er doorverwezen naar meer gepaste hulp</a:t>
            </a:r>
            <a:endParaRPr lang="nl-BE" sz="1800" dirty="0">
              <a:solidFill>
                <a:srgbClr val="3A3A3A"/>
              </a:solidFill>
              <a:latin typeface="Calibri" panose="020F0502020204030204" pitchFamily="34" charset="0"/>
              <a:ea typeface="Calibri" panose="020F0502020204030204" pitchFamily="34" charset="0"/>
              <a:cs typeface="Times New Roman" panose="02020603050405020304" pitchFamily="18" charset="0"/>
            </a:endParaRPr>
          </a:p>
          <a:p>
            <a:pPr lvl="3" indent="-285750">
              <a:buFont typeface="Symbol" panose="05050102010706020507" pitchFamily="18" charset="2"/>
              <a:buChar char=""/>
            </a:pPr>
            <a:r>
              <a:rPr lang="nl-BE" sz="1800" dirty="0">
                <a:latin typeface="Calibri" panose="020F0502020204030204" pitchFamily="34" charset="0"/>
                <a:ea typeface="Calibri" panose="020F0502020204030204" pitchFamily="34" charset="0"/>
                <a:cs typeface="Calibri" panose="020F0502020204030204" pitchFamily="34" charset="0"/>
              </a:rPr>
              <a:t>o</a:t>
            </a:r>
            <a:r>
              <a:rPr lang="nl-BE" sz="1800" dirty="0">
                <a:effectLst/>
                <a:latin typeface="Calibri" panose="020F0502020204030204" pitchFamily="34" charset="0"/>
                <a:ea typeface="Calibri" panose="020F0502020204030204" pitchFamily="34" charset="0"/>
                <a:cs typeface="Calibri" panose="020F0502020204030204" pitchFamily="34" charset="0"/>
              </a:rPr>
              <a:t>p te vatten als eerstelijns werk, als eventuele toegangspoort naar tweede (noodzakelijk indien aanmelding richting Andante) en derde lijn</a:t>
            </a:r>
            <a:endParaRPr lang="nl-BE" sz="1800" dirty="0">
              <a:latin typeface="Calibri" panose="020F0502020204030204" pitchFamily="34" charset="0"/>
              <a:ea typeface="Calibri" panose="020F0502020204030204" pitchFamily="34" charset="0"/>
              <a:cs typeface="Times New Roman" panose="02020603050405020304" pitchFamily="18" charset="0"/>
            </a:endParaRPr>
          </a:p>
          <a:p>
            <a:pPr lvl="3" indent="-285750">
              <a:buFont typeface="Symbol" panose="05050102010706020507" pitchFamily="18" charset="2"/>
              <a:buChar char=""/>
            </a:pPr>
            <a:r>
              <a:rPr lang="nl-BE" sz="1800" dirty="0">
                <a:latin typeface="Calibri" panose="020F0502020204030204" pitchFamily="34" charset="0"/>
                <a:ea typeface="Calibri" panose="020F0502020204030204" pitchFamily="34" charset="0"/>
                <a:cs typeface="Calibri" panose="020F0502020204030204" pitchFamily="34" charset="0"/>
              </a:rPr>
              <a:t>b</a:t>
            </a:r>
            <a:r>
              <a:rPr lang="nl-BE" sz="1800" dirty="0">
                <a:effectLst/>
                <a:latin typeface="Calibri" panose="020F0502020204030204" pitchFamily="34" charset="0"/>
                <a:ea typeface="Calibri" panose="020F0502020204030204" pitchFamily="34" charset="0"/>
                <a:cs typeface="Calibri" panose="020F0502020204030204" pitchFamily="34" charset="0"/>
              </a:rPr>
              <a:t>innen de maand wordt een eerste afspraak gegeven</a:t>
            </a:r>
            <a:endParaRPr lang="nl-BE" sz="1800" dirty="0">
              <a:latin typeface="Calibri" panose="020F0502020204030204" pitchFamily="34" charset="0"/>
              <a:ea typeface="Calibri" panose="020F0502020204030204" pitchFamily="34" charset="0"/>
              <a:cs typeface="Times New Roman" panose="02020603050405020304" pitchFamily="18" charset="0"/>
            </a:endParaRPr>
          </a:p>
          <a:p>
            <a:pPr lvl="3" indent="-285750">
              <a:buFont typeface="Symbol" panose="05050102010706020507" pitchFamily="18" charset="2"/>
              <a:buChar char=""/>
            </a:pPr>
            <a:r>
              <a:rPr lang="nl-BE" sz="1800" dirty="0">
                <a:latin typeface="Calibri" panose="020F0502020204030204" pitchFamily="34" charset="0"/>
                <a:ea typeface="Calibri" panose="020F0502020204030204" pitchFamily="34" charset="0"/>
                <a:cs typeface="Calibri" panose="020F0502020204030204" pitchFamily="34" charset="0"/>
              </a:rPr>
              <a:t>h</a:t>
            </a:r>
            <a:r>
              <a:rPr lang="nl-BE" sz="1800" dirty="0">
                <a:effectLst/>
                <a:latin typeface="Calibri" panose="020F0502020204030204" pitchFamily="34" charset="0"/>
                <a:ea typeface="Calibri" panose="020F0502020204030204" pitchFamily="34" charset="0"/>
                <a:cs typeface="Calibri" panose="020F0502020204030204" pitchFamily="34" charset="0"/>
              </a:rPr>
              <a:t>et eerste gesprek is gratis, de volgende (tot) 7 gesprekken kosten per sessie 11 euro of 4 euro (verhoogde tegemoetkoming)</a:t>
            </a:r>
            <a:endParaRPr lang="nl-BE" sz="1800" dirty="0">
              <a:latin typeface="Calibri" panose="020F0502020204030204" pitchFamily="34" charset="0"/>
              <a:ea typeface="Calibri" panose="020F0502020204030204" pitchFamily="34" charset="0"/>
              <a:cs typeface="Times New Roman" panose="02020603050405020304" pitchFamily="18" charset="0"/>
            </a:endParaRPr>
          </a:p>
          <a:p>
            <a:pPr lvl="3" indent="-285750">
              <a:buFont typeface="Symbol" panose="05050102010706020507" pitchFamily="18" charset="2"/>
              <a:buChar char=""/>
            </a:pPr>
            <a:r>
              <a:rPr lang="nl-BE" sz="1800" dirty="0">
                <a:latin typeface="Calibri" panose="020F0502020204030204" pitchFamily="34" charset="0"/>
                <a:ea typeface="Calibri" panose="020F0502020204030204" pitchFamily="34" charset="0"/>
                <a:cs typeface="Calibri" panose="020F0502020204030204" pitchFamily="34" charset="0"/>
              </a:rPr>
              <a:t>a</a:t>
            </a:r>
            <a:r>
              <a:rPr lang="nl-BE" sz="1800" dirty="0">
                <a:effectLst/>
                <a:latin typeface="Calibri" panose="020F0502020204030204" pitchFamily="34" charset="0"/>
                <a:ea typeface="Calibri" panose="020F0502020204030204" pitchFamily="34" charset="0"/>
                <a:cs typeface="Calibri" panose="020F0502020204030204" pitchFamily="34" charset="0"/>
              </a:rPr>
              <a:t>dviesfunctie naar huisartsen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3">
              <a:buFont typeface="Arial" panose="020B0604020202020204" pitchFamily="34" charset="0"/>
              <a:buChar char="•"/>
            </a:pPr>
            <a:endParaRPr lang="nl-BE" dirty="0"/>
          </a:p>
        </p:txBody>
      </p:sp>
    </p:spTree>
    <p:extLst>
      <p:ext uri="{BB962C8B-B14F-4D97-AF65-F5344CB8AC3E}">
        <p14:creationId xmlns:p14="http://schemas.microsoft.com/office/powerpoint/2010/main" val="340167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6237312"/>
          </a:xfrm>
        </p:spPr>
        <p:txBody>
          <a:bodyPr>
            <a:normAutofit/>
          </a:bodyPr>
          <a:lstStyle/>
          <a:p>
            <a:pPr lvl="3">
              <a:buFont typeface="Arial" panose="020B0604020202020204" pitchFamily="34" charset="0"/>
              <a:buChar char="•"/>
            </a:pPr>
            <a:r>
              <a:rPr lang="nl-BE" sz="18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Voor de </a:t>
            </a:r>
            <a:r>
              <a:rPr lang="nl-BE" sz="1800" dirty="0" err="1">
                <a:solidFill>
                  <a:srgbClr val="3A3A3A"/>
                </a:solidFill>
                <a:effectLst/>
                <a:latin typeface="Calibri" panose="020F0502020204030204" pitchFamily="34" charset="0"/>
                <a:ea typeface="Calibri" panose="020F0502020204030204" pitchFamily="34" charset="0"/>
                <a:cs typeface="Calibri" panose="020F0502020204030204" pitchFamily="34" charset="0"/>
              </a:rPr>
              <a:t>SaRAregio</a:t>
            </a:r>
            <a:r>
              <a:rPr lang="nl-BE" sz="18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 zijn er 5 Kruispunten in het Antwerpse, 2 in de </a:t>
            </a:r>
            <a:r>
              <a:rPr lang="nl-BE" sz="1800" dirty="0" err="1">
                <a:solidFill>
                  <a:srgbClr val="3A3A3A"/>
                </a:solidFill>
                <a:effectLst/>
                <a:latin typeface="Calibri" panose="020F0502020204030204" pitchFamily="34" charset="0"/>
                <a:ea typeface="Calibri" panose="020F0502020204030204" pitchFamily="34" charset="0"/>
                <a:cs typeface="Calibri" panose="020F0502020204030204" pitchFamily="34" charset="0"/>
              </a:rPr>
              <a:t>Voorkempen</a:t>
            </a:r>
            <a:r>
              <a:rPr lang="nl-BE" sz="18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 en 1 in de </a:t>
            </a:r>
            <a:r>
              <a:rPr lang="nl-BE" sz="1800" dirty="0" err="1">
                <a:solidFill>
                  <a:srgbClr val="3A3A3A"/>
                </a:solidFill>
                <a:effectLst/>
                <a:latin typeface="Calibri" panose="020F0502020204030204" pitchFamily="34" charset="0"/>
                <a:ea typeface="Calibri" panose="020F0502020204030204" pitchFamily="34" charset="0"/>
                <a:cs typeface="Calibri" panose="020F0502020204030204" pitchFamily="34" charset="0"/>
              </a:rPr>
              <a:t>NoorderKempen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Antwerpen-Centrum: </a:t>
            </a:r>
            <a:r>
              <a:rPr lang="nl-BE" sz="1700" dirty="0" err="1">
                <a:solidFill>
                  <a:srgbClr val="3A3A3A"/>
                </a:solidFill>
                <a:effectLst/>
                <a:latin typeface="Calibri" panose="020F0502020204030204" pitchFamily="34" charset="0"/>
                <a:ea typeface="Calibri" panose="020F0502020204030204" pitchFamily="34" charset="0"/>
                <a:cs typeface="Calibri" panose="020F0502020204030204" pitchFamily="34" charset="0"/>
              </a:rPr>
              <a:t>Lamorinièrestraat</a:t>
            </a:r>
            <a:r>
              <a:rPr lang="nl-BE" sz="17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 183, 2018 Antwerpen</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Antwerpen-Oost: Cornelis Schutstraat 28, 2100 Deurne</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Antwerpen-Noord: Hondurasstraat 8, 2030 Antwerpen</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effectLst/>
                <a:latin typeface="Calibri" panose="020F0502020204030204" pitchFamily="34" charset="0"/>
                <a:ea typeface="Calibri" panose="020F0502020204030204" pitchFamily="34" charset="0"/>
                <a:cs typeface="Calibri" panose="020F0502020204030204" pitchFamily="34" charset="0"/>
              </a:rPr>
              <a:t>Antwerpen-Zuid: De Bosschaertstraat 30, 2020 Antwerpen</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effectLst/>
                <a:latin typeface="Calibri" panose="020F0502020204030204" pitchFamily="34" charset="0"/>
                <a:ea typeface="Calibri" panose="020F0502020204030204" pitchFamily="34" charset="0"/>
                <a:cs typeface="Calibri" panose="020F0502020204030204" pitchFamily="34" charset="0"/>
              </a:rPr>
              <a:t>ZORA: </a:t>
            </a:r>
            <a:r>
              <a:rPr lang="nl-BE" sz="1700" dirty="0" err="1">
                <a:effectLst/>
                <a:latin typeface="Calibri" panose="020F0502020204030204" pitchFamily="34" charset="0"/>
                <a:ea typeface="Calibri" panose="020F0502020204030204" pitchFamily="34" charset="0"/>
                <a:cs typeface="Calibri" panose="020F0502020204030204" pitchFamily="34" charset="0"/>
              </a:rPr>
              <a:t>Mechelsesteenweg</a:t>
            </a:r>
            <a:r>
              <a:rPr lang="nl-BE" sz="1700" dirty="0">
                <a:effectLst/>
                <a:latin typeface="Calibri" panose="020F0502020204030204" pitchFamily="34" charset="0"/>
                <a:ea typeface="Calibri" panose="020F0502020204030204" pitchFamily="34" charset="0"/>
                <a:cs typeface="Calibri" panose="020F0502020204030204" pitchFamily="34" charset="0"/>
              </a:rPr>
              <a:t> 131-135, 2640 Mortsel</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effectLst/>
                <a:latin typeface="Calibri" panose="020F0502020204030204" pitchFamily="34" charset="0"/>
                <a:ea typeface="Calibri" panose="020F0502020204030204" pitchFamily="34" charset="0"/>
                <a:cs typeface="Calibri" panose="020F0502020204030204" pitchFamily="34" charset="0"/>
              </a:rPr>
              <a:t>Noorderkempen (Kalmthout): Dorpsstraat 3, 2920 Kalmthout</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a:effectLst/>
                <a:latin typeface="Calibri" panose="020F0502020204030204" pitchFamily="34" charset="0"/>
                <a:ea typeface="Calibri" panose="020F0502020204030204" pitchFamily="34" charset="0"/>
                <a:cs typeface="Calibri" panose="020F0502020204030204" pitchFamily="34" charset="0"/>
              </a:rPr>
              <a:t>Noorderkempen (Brasschaat): Bredabaan 399, 2930 Brasschaat</a:t>
            </a:r>
            <a:endParaRPr lang="nl-BE" sz="1700" dirty="0">
              <a:effectLst/>
              <a:latin typeface="Calibri" panose="020F0502020204030204" pitchFamily="34" charset="0"/>
              <a:ea typeface="Calibri" panose="020F0502020204030204" pitchFamily="34" charset="0"/>
              <a:cs typeface="Times New Roman" panose="02020603050405020304" pitchFamily="18" charset="0"/>
            </a:endParaRPr>
          </a:p>
          <a:p>
            <a:pPr lvl="4">
              <a:buFont typeface="Wingdings" panose="05000000000000000000" pitchFamily="2" charset="2"/>
              <a:buChar char="§"/>
            </a:pPr>
            <a:r>
              <a:rPr lang="nl-BE" sz="1700" dirty="0" err="1">
                <a:effectLst/>
                <a:latin typeface="Calibri" panose="020F0502020204030204" pitchFamily="34" charset="0"/>
                <a:ea typeface="Calibri" panose="020F0502020204030204" pitchFamily="34" charset="0"/>
                <a:cs typeface="Calibri" panose="020F0502020204030204" pitchFamily="34" charset="0"/>
              </a:rPr>
              <a:t>Voorkempen</a:t>
            </a:r>
            <a:r>
              <a:rPr lang="nl-BE" sz="1700" dirty="0">
                <a:effectLst/>
                <a:latin typeface="Calibri" panose="020F0502020204030204" pitchFamily="34" charset="0"/>
                <a:ea typeface="Calibri" panose="020F0502020204030204" pitchFamily="34" charset="0"/>
                <a:cs typeface="Calibri" panose="020F0502020204030204" pitchFamily="34" charset="0"/>
              </a:rPr>
              <a:t>: </a:t>
            </a:r>
            <a:r>
              <a:rPr lang="nl-BE" sz="1700" dirty="0" err="1">
                <a:effectLst/>
                <a:latin typeface="Calibri" panose="020F0502020204030204" pitchFamily="34" charset="0"/>
                <a:ea typeface="Calibri" panose="020F0502020204030204" pitchFamily="34" charset="0"/>
                <a:cs typeface="Calibri" panose="020F0502020204030204" pitchFamily="34" charset="0"/>
              </a:rPr>
              <a:t>Turnhoutsebaan</a:t>
            </a:r>
            <a:r>
              <a:rPr lang="nl-BE" sz="1700" dirty="0">
                <a:effectLst/>
                <a:latin typeface="Calibri" panose="020F0502020204030204" pitchFamily="34" charset="0"/>
                <a:ea typeface="Calibri" panose="020F0502020204030204" pitchFamily="34" charset="0"/>
                <a:cs typeface="Calibri" panose="020F0502020204030204" pitchFamily="34" charset="0"/>
              </a:rPr>
              <a:t> 202, 2970 Schilde</a:t>
            </a:r>
            <a:endParaRPr lang="nl-BE" sz="1700" dirty="0">
              <a:latin typeface="Calibri" panose="020F0502020204030204" pitchFamily="34" charset="0"/>
              <a:ea typeface="Calibri" panose="020F0502020204030204" pitchFamily="34" charset="0"/>
              <a:cs typeface="Times New Roman" panose="02020603050405020304" pitchFamily="18" charset="0"/>
            </a:endParaRPr>
          </a:p>
          <a:p>
            <a:pPr marL="2286000" lvl="5" indent="0">
              <a:buNone/>
            </a:pPr>
            <a:endParaRPr lang="nl-BE" dirty="0"/>
          </a:p>
          <a:p>
            <a:pPr lvl="2">
              <a:buFont typeface="Wingdings" panose="05000000000000000000" pitchFamily="2" charset="2"/>
              <a:buChar char="Ø"/>
            </a:pPr>
            <a:r>
              <a:rPr lang="nl-BE" b="1" dirty="0"/>
              <a:t>Touw</a:t>
            </a:r>
          </a:p>
          <a:p>
            <a:pPr lvl="3">
              <a:buFont typeface="Arial" panose="020B0604020202020204" pitchFamily="34" charset="0"/>
              <a:buChar char="•"/>
            </a:pPr>
            <a:r>
              <a:rPr lang="nl-BE" dirty="0"/>
              <a:t>Voor mensen met een beperkte financiële draagkracht</a:t>
            </a:r>
          </a:p>
          <a:p>
            <a:pPr lvl="3">
              <a:buFont typeface="Arial" panose="020B0604020202020204" pitchFamily="34" charset="0"/>
              <a:buChar char="•"/>
            </a:pPr>
            <a:r>
              <a:rPr lang="nl-BE" dirty="0"/>
              <a:t>10 sessies</a:t>
            </a:r>
          </a:p>
          <a:p>
            <a:pPr lvl="3">
              <a:buFont typeface="Arial" panose="020B0604020202020204" pitchFamily="34" charset="0"/>
              <a:buChar char="•"/>
            </a:pPr>
            <a:r>
              <a:rPr lang="nl-BE" dirty="0"/>
              <a:t>Adres: Patriottenstraat 35, Berchem </a:t>
            </a:r>
          </a:p>
          <a:p>
            <a:pPr lvl="4">
              <a:buFont typeface="Arial" panose="020B0604020202020204" pitchFamily="34" charset="0"/>
              <a:buChar char="•"/>
            </a:pPr>
            <a:r>
              <a:rPr lang="nl-BE" i="0" dirty="0">
                <a:effectLst/>
              </a:rPr>
              <a:t>0469 19 51 77 (woensdag 9u30 – 12u00)</a:t>
            </a:r>
          </a:p>
          <a:p>
            <a:pPr lvl="4">
              <a:buFont typeface="Arial" panose="020B0604020202020204" pitchFamily="34" charset="0"/>
              <a:buChar char="•"/>
            </a:pPr>
            <a:r>
              <a:rPr lang="nl-BE" dirty="0">
                <a:hlinkClick r:id="rId2"/>
              </a:rPr>
              <a:t>touw.aanmelden@gmail.be</a:t>
            </a:r>
            <a:r>
              <a:rPr lang="nl-BE" dirty="0"/>
              <a:t> </a:t>
            </a:r>
          </a:p>
          <a:p>
            <a:pPr lvl="3">
              <a:buFont typeface="Arial" panose="020B0604020202020204" pitchFamily="34" charset="0"/>
              <a:buChar char="•"/>
            </a:pPr>
            <a:endParaRPr lang="nl-BE" dirty="0"/>
          </a:p>
        </p:txBody>
      </p:sp>
    </p:spTree>
    <p:extLst>
      <p:ext uri="{BB962C8B-B14F-4D97-AF65-F5344CB8AC3E}">
        <p14:creationId xmlns:p14="http://schemas.microsoft.com/office/powerpoint/2010/main" val="176238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0688"/>
            <a:ext cx="8229600" cy="5904656"/>
          </a:xfrm>
        </p:spPr>
        <p:txBody>
          <a:bodyPr>
            <a:normAutofit fontScale="55000" lnSpcReduction="20000"/>
          </a:bodyPr>
          <a:lstStyle/>
          <a:p>
            <a:r>
              <a:rPr lang="nl-BE" sz="4600" u="sng" dirty="0"/>
              <a:t>Tweedelijnszorg</a:t>
            </a:r>
          </a:p>
          <a:p>
            <a:pPr marL="0" indent="0">
              <a:buNone/>
            </a:pPr>
            <a:endParaRPr lang="nl-BE" sz="4600" u="sng" dirty="0"/>
          </a:p>
          <a:p>
            <a:pPr lvl="1">
              <a:buFont typeface="Wingdings" panose="05000000000000000000" pitchFamily="2" charset="2"/>
              <a:buChar char="§"/>
            </a:pPr>
            <a:r>
              <a:rPr lang="nl-BE" sz="3800" dirty="0"/>
              <a:t>Specialistische zorg: matige tot ernstige psychische problemen </a:t>
            </a:r>
            <a:r>
              <a:rPr lang="nl-BE" sz="2300" dirty="0"/>
              <a:t>(hechtingsproblemen, trauma, verslaving, matige tot ernstige depressie en angstproblemen,…)</a:t>
            </a:r>
          </a:p>
          <a:p>
            <a:pPr marL="457200" lvl="1" indent="0">
              <a:buNone/>
            </a:pPr>
            <a:endParaRPr lang="nl-BE" sz="2000" dirty="0"/>
          </a:p>
          <a:p>
            <a:pPr lvl="1">
              <a:buFont typeface="Wingdings" panose="05000000000000000000" pitchFamily="2" charset="2"/>
              <a:buChar char="§"/>
            </a:pPr>
            <a:r>
              <a:rPr lang="nl-BE" sz="3800" i="1" dirty="0"/>
              <a:t>Andante</a:t>
            </a:r>
          </a:p>
          <a:p>
            <a:pPr lvl="2">
              <a:buFont typeface="Wingdings" panose="05000000000000000000" pitchFamily="2" charset="2"/>
              <a:buChar char="Ø"/>
            </a:pPr>
            <a:r>
              <a:rPr lang="nl-BE" sz="3300" dirty="0">
                <a:hlinkClick r:id="rId2"/>
              </a:rPr>
              <a:t>https://www.centrageestelijkegezondheidszorg.be/cgg/andante</a:t>
            </a:r>
            <a:r>
              <a:rPr lang="nl-BE" sz="3300" dirty="0"/>
              <a:t> </a:t>
            </a:r>
          </a:p>
          <a:p>
            <a:pPr marL="914400" lvl="2" indent="0">
              <a:buNone/>
            </a:pPr>
            <a:endParaRPr lang="nl-BE" sz="2000" dirty="0"/>
          </a:p>
          <a:p>
            <a:pPr lvl="1">
              <a:buFont typeface="Wingdings" panose="05000000000000000000" pitchFamily="2" charset="2"/>
              <a:buChar char="§"/>
            </a:pPr>
            <a:r>
              <a:rPr lang="nl-BE" sz="3800" i="1" dirty="0"/>
              <a:t>VAGGA</a:t>
            </a:r>
          </a:p>
          <a:p>
            <a:pPr lvl="2">
              <a:buFont typeface="Wingdings" panose="05000000000000000000" pitchFamily="2" charset="2"/>
              <a:buChar char="Ø"/>
            </a:pPr>
            <a:r>
              <a:rPr lang="nl-BE" sz="3300" dirty="0">
                <a:hlinkClick r:id="rId3"/>
              </a:rPr>
              <a:t>https://www.vagga.be/nl</a:t>
            </a:r>
            <a:r>
              <a:rPr lang="nl-BE" sz="3300" dirty="0"/>
              <a:t> </a:t>
            </a:r>
          </a:p>
          <a:p>
            <a:pPr lvl="2">
              <a:buFont typeface="Wingdings" panose="05000000000000000000" pitchFamily="2" charset="2"/>
              <a:buChar char="Ø"/>
            </a:pPr>
            <a:endParaRPr lang="nl-BE" sz="2000" dirty="0"/>
          </a:p>
          <a:p>
            <a:pPr lvl="1">
              <a:buFont typeface="Wingdings" panose="05000000000000000000" pitchFamily="2" charset="2"/>
              <a:buChar char="§"/>
            </a:pPr>
            <a:r>
              <a:rPr lang="nl-BE" sz="3800" dirty="0"/>
              <a:t>Kostprijs</a:t>
            </a:r>
          </a:p>
          <a:p>
            <a:pPr lvl="2" fontAlgn="base">
              <a:buFont typeface="Wingdings" panose="05000000000000000000" pitchFamily="2" charset="2"/>
              <a:buChar char="Ø"/>
            </a:pPr>
            <a:r>
              <a:rPr lang="nl-BE" sz="3300" b="0" i="0" dirty="0">
                <a:effectLst/>
                <a:latin typeface="Source Sans Pro" panose="020B0503030403020204" pitchFamily="34" charset="0"/>
              </a:rPr>
              <a:t>op verwijzing: het eerste oriëntatiegesprek gratis</a:t>
            </a:r>
          </a:p>
          <a:p>
            <a:pPr lvl="2" fontAlgn="base">
              <a:buFont typeface="Wingdings" panose="05000000000000000000" pitchFamily="2" charset="2"/>
              <a:buChar char="Ø"/>
            </a:pPr>
            <a:r>
              <a:rPr lang="nl-BE" sz="3300" dirty="0">
                <a:latin typeface="Source Sans Pro" panose="020B0503030403020204" pitchFamily="34" charset="0"/>
              </a:rPr>
              <a:t>v</a:t>
            </a:r>
            <a:r>
              <a:rPr lang="nl-BE" sz="3300" b="0" i="0" dirty="0">
                <a:effectLst/>
                <a:latin typeface="Source Sans Pro" panose="020B0503030403020204" pitchFamily="34" charset="0"/>
              </a:rPr>
              <a:t>oor consultaties bij een psychiater gelden de officiële </a:t>
            </a:r>
            <a:r>
              <a:rPr lang="nl-BE" sz="3300" b="0" i="0" u="none" strike="noStrike" dirty="0">
                <a:solidFill>
                  <a:srgbClr val="201747"/>
                </a:solidFill>
                <a:effectLst/>
                <a:latin typeface="Source Sans Pro" panose="020B0503030403020204" pitchFamily="34" charset="0"/>
                <a:hlinkClick r:id="rId4"/>
              </a:rPr>
              <a:t>RIZIV</a:t>
            </a:r>
            <a:r>
              <a:rPr lang="nl-BE" sz="3300" b="0" i="0" dirty="0">
                <a:effectLst/>
                <a:latin typeface="Source Sans Pro" panose="020B0503030403020204" pitchFamily="34" charset="0"/>
              </a:rPr>
              <a:t>-tarieven</a:t>
            </a:r>
          </a:p>
          <a:p>
            <a:pPr lvl="2" fontAlgn="base">
              <a:buFont typeface="Wingdings" panose="05000000000000000000" pitchFamily="2" charset="2"/>
              <a:buChar char="Ø"/>
            </a:pPr>
            <a:r>
              <a:rPr lang="nl-BE" sz="3300" dirty="0">
                <a:latin typeface="Source Sans Pro" panose="020B0503030403020204" pitchFamily="34" charset="0"/>
              </a:rPr>
              <a:t>v</a:t>
            </a:r>
            <a:r>
              <a:rPr lang="nl-BE" sz="3300" b="0" i="0" dirty="0">
                <a:effectLst/>
                <a:latin typeface="Source Sans Pro" panose="020B0503030403020204" pitchFamily="34" charset="0"/>
              </a:rPr>
              <a:t>oor (niet-medische) consultaties in een CGG gelden vaste tarieven</a:t>
            </a:r>
          </a:p>
          <a:p>
            <a:pPr marL="1657350" lvl="3" indent="-342900" fontAlgn="base">
              <a:buFont typeface="Arial" panose="020B0604020202020204" pitchFamily="34" charset="0"/>
              <a:buChar char="•"/>
            </a:pPr>
            <a:r>
              <a:rPr lang="nl-BE" sz="2900" dirty="0">
                <a:latin typeface="inherit"/>
              </a:rPr>
              <a:t>v</a:t>
            </a:r>
            <a:r>
              <a:rPr lang="nl-BE" sz="2900" b="0" i="0" dirty="0">
                <a:effectLst/>
                <a:latin typeface="inherit"/>
              </a:rPr>
              <a:t>oor een (niet – medische) consultatie bij een therapeut (psycholoog of maatschappelijk werker): </a:t>
            </a:r>
            <a:r>
              <a:rPr lang="nl-BE" sz="2900" b="1" i="0" dirty="0">
                <a:effectLst/>
                <a:latin typeface="inherit"/>
              </a:rPr>
              <a:t>standaardtarief</a:t>
            </a:r>
            <a:r>
              <a:rPr lang="nl-BE" sz="2900" b="0" i="0" dirty="0">
                <a:effectLst/>
                <a:latin typeface="inherit"/>
              </a:rPr>
              <a:t> </a:t>
            </a:r>
            <a:r>
              <a:rPr lang="nl-BE" sz="2900" b="1" i="0" dirty="0">
                <a:effectLst/>
                <a:latin typeface="inherit"/>
              </a:rPr>
              <a:t>van 11 euro</a:t>
            </a:r>
            <a:endParaRPr lang="nl-BE" sz="2900" b="0" i="0" dirty="0">
              <a:effectLst/>
              <a:latin typeface="inherit"/>
            </a:endParaRPr>
          </a:p>
          <a:p>
            <a:pPr marL="1657350" lvl="3" indent="-342900" fontAlgn="base">
              <a:buFont typeface="Arial" panose="020B0604020202020204" pitchFamily="34" charset="0"/>
              <a:buChar char="•"/>
            </a:pPr>
            <a:r>
              <a:rPr lang="nl-BE" sz="2900" b="0" i="0" dirty="0">
                <a:effectLst/>
                <a:latin typeface="inherit"/>
              </a:rPr>
              <a:t>Voor OMNIO of WIGW- statuut bij ziekenfonds: een </a:t>
            </a:r>
            <a:r>
              <a:rPr lang="nl-BE" sz="2900" b="1" i="0" dirty="0">
                <a:effectLst/>
                <a:latin typeface="inherit"/>
              </a:rPr>
              <a:t>verminderd tarief</a:t>
            </a:r>
            <a:r>
              <a:rPr lang="nl-BE" sz="2900" b="0" i="0" dirty="0">
                <a:effectLst/>
                <a:latin typeface="inherit"/>
              </a:rPr>
              <a:t> </a:t>
            </a:r>
            <a:r>
              <a:rPr lang="nl-BE" sz="2900" b="1" i="0" dirty="0">
                <a:effectLst/>
                <a:latin typeface="inherit"/>
              </a:rPr>
              <a:t>van 4 euro</a:t>
            </a:r>
            <a:endParaRPr lang="nl-BE" sz="2900" b="0" i="0" dirty="0">
              <a:effectLst/>
              <a:latin typeface="inherit"/>
            </a:endParaRPr>
          </a:p>
          <a:p>
            <a:pPr marL="1657350" lvl="3" indent="-342900" fontAlgn="base">
              <a:buFont typeface="Arial" panose="020B0604020202020204" pitchFamily="34" charset="0"/>
              <a:buChar char="•"/>
            </a:pPr>
            <a:r>
              <a:rPr lang="nl-BE" sz="2900" dirty="0">
                <a:latin typeface="inherit"/>
              </a:rPr>
              <a:t>v</a:t>
            </a:r>
            <a:r>
              <a:rPr lang="nl-BE" sz="2900" b="0" i="0" dirty="0">
                <a:effectLst/>
                <a:latin typeface="inherit"/>
              </a:rPr>
              <a:t>oor </a:t>
            </a:r>
            <a:r>
              <a:rPr lang="nl-BE" sz="2900" b="1" i="0" dirty="0">
                <a:effectLst/>
                <a:latin typeface="inherit"/>
              </a:rPr>
              <a:t>psychodiagnostisch onderzoek</a:t>
            </a:r>
            <a:r>
              <a:rPr lang="nl-BE" sz="2900" b="0" i="0" dirty="0">
                <a:effectLst/>
                <a:latin typeface="inherit"/>
              </a:rPr>
              <a:t> wordt de cliëntbijdrage verhoogd (x 2) omwille van de grotere tijdsinvestering van de medewerkers</a:t>
            </a:r>
          </a:p>
          <a:p>
            <a:pPr lvl="2">
              <a:buFont typeface="Wingdings" panose="05000000000000000000" pitchFamily="2" charset="2"/>
              <a:buChar char="Ø"/>
            </a:pPr>
            <a:endParaRPr lang="nl-BE" sz="2000" dirty="0"/>
          </a:p>
          <a:p>
            <a:pPr marL="457200" lvl="1" indent="0">
              <a:buNone/>
            </a:pPr>
            <a:r>
              <a:rPr lang="nl-BE" dirty="0"/>
              <a:t>		</a:t>
            </a:r>
          </a:p>
        </p:txBody>
      </p:sp>
    </p:spTree>
    <p:extLst>
      <p:ext uri="{BB962C8B-B14F-4D97-AF65-F5344CB8AC3E}">
        <p14:creationId xmlns:p14="http://schemas.microsoft.com/office/powerpoint/2010/main" val="3085218313"/>
      </p:ext>
    </p:extLst>
  </p:cSld>
  <p:clrMapOvr>
    <a:masterClrMapping/>
  </p:clrMapOvr>
</p:sld>
</file>

<file path=ppt/theme/theme1.xml><?xml version="1.0" encoding="utf-8"?>
<a:theme xmlns:a="http://schemas.openxmlformats.org/drawingml/2006/main" name="Powerpoint sjabloon Multiversum NIEUW">
  <a:themeElements>
    <a:clrScheme name="Multiversum">
      <a:dk1>
        <a:sysClr val="windowText" lastClr="000000"/>
      </a:dk1>
      <a:lt1>
        <a:sysClr val="window" lastClr="FFFFFF"/>
      </a:lt1>
      <a:dk2>
        <a:srgbClr val="6FC7B6"/>
      </a:dk2>
      <a:lt2>
        <a:srgbClr val="C76257"/>
      </a:lt2>
      <a:accent1>
        <a:srgbClr val="DA9185"/>
      </a:accent1>
      <a:accent2>
        <a:srgbClr val="4C594A"/>
      </a:accent2>
      <a:accent3>
        <a:srgbClr val="576176"/>
      </a:accent3>
      <a:accent4>
        <a:srgbClr val="3D343D"/>
      </a:accent4>
      <a:accent5>
        <a:srgbClr val="74658C"/>
      </a:accent5>
      <a:accent6>
        <a:srgbClr val="3F846D"/>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sjabloon Multiversum NIEUW</Template>
  <TotalTime>181</TotalTime>
  <Words>686</Words>
  <Application>Microsoft Office PowerPoint</Application>
  <PresentationFormat>Diavoorstelling (4:3)</PresentationFormat>
  <Paragraphs>97</Paragraphs>
  <Slides>11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inherit</vt:lpstr>
      <vt:lpstr>Source Sans Pro</vt:lpstr>
      <vt:lpstr>Symbol</vt:lpstr>
      <vt:lpstr>Wingdings</vt:lpstr>
      <vt:lpstr>Powerpoint sjabloon Multiversum NIEUW</vt:lpstr>
      <vt:lpstr>Wandeltocht doorheen het GGZ-landschap (netwerk SaRA)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Broeders Van Liefde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 Neste, Caroline</dc:creator>
  <cp:lastModifiedBy>Bea Vermeyen</cp:lastModifiedBy>
  <cp:revision>14</cp:revision>
  <cp:lastPrinted>2023-09-27T10:39:14Z</cp:lastPrinted>
  <dcterms:created xsi:type="dcterms:W3CDTF">2018-02-23T10:00:53Z</dcterms:created>
  <dcterms:modified xsi:type="dcterms:W3CDTF">2023-10-10T06:27:43Z</dcterms:modified>
</cp:coreProperties>
</file>