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01" r:id="rId4"/>
    <p:sldId id="263" r:id="rId5"/>
    <p:sldId id="264" r:id="rId6"/>
    <p:sldId id="265" r:id="rId7"/>
    <p:sldId id="296" r:id="rId8"/>
    <p:sldId id="268" r:id="rId9"/>
    <p:sldId id="259" r:id="rId10"/>
    <p:sldId id="266" r:id="rId11"/>
    <p:sldId id="267" r:id="rId12"/>
    <p:sldId id="269" r:id="rId13"/>
    <p:sldId id="271" r:id="rId14"/>
    <p:sldId id="272" r:id="rId15"/>
    <p:sldId id="285" r:id="rId16"/>
    <p:sldId id="273" r:id="rId17"/>
    <p:sldId id="274" r:id="rId18"/>
    <p:sldId id="260" r:id="rId19"/>
    <p:sldId id="275" r:id="rId20"/>
    <p:sldId id="286" r:id="rId21"/>
    <p:sldId id="303" r:id="rId22"/>
    <p:sldId id="302" r:id="rId23"/>
    <p:sldId id="287" r:id="rId24"/>
    <p:sldId id="288" r:id="rId25"/>
    <p:sldId id="289" r:id="rId26"/>
    <p:sldId id="290" r:id="rId27"/>
    <p:sldId id="291" r:id="rId28"/>
    <p:sldId id="292" r:id="rId29"/>
    <p:sldId id="278" r:id="rId30"/>
    <p:sldId id="280" r:id="rId31"/>
    <p:sldId id="294" r:id="rId32"/>
    <p:sldId id="279" r:id="rId33"/>
    <p:sldId id="258" r:id="rId3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85A1-9108-4D77-B71A-EEA52477FE41}" type="datetimeFigureOut">
              <a:rPr lang="nl-BE" smtClean="0"/>
              <a:t>25/11/21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DBF-C1A2-4F03-BA75-F40F332C09C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1709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85A1-9108-4D77-B71A-EEA52477FE41}" type="datetimeFigureOut">
              <a:rPr lang="nl-BE" smtClean="0"/>
              <a:t>25/11/21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DBF-C1A2-4F03-BA75-F40F332C09C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2283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85A1-9108-4D77-B71A-EEA52477FE41}" type="datetimeFigureOut">
              <a:rPr lang="nl-BE" smtClean="0"/>
              <a:t>25/11/21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DBF-C1A2-4F03-BA75-F40F332C09C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132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85A1-9108-4D77-B71A-EEA52477FE41}" type="datetimeFigureOut">
              <a:rPr lang="nl-BE" smtClean="0"/>
              <a:t>25/11/21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DBF-C1A2-4F03-BA75-F40F332C09C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0167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85A1-9108-4D77-B71A-EEA52477FE41}" type="datetimeFigureOut">
              <a:rPr lang="nl-BE" smtClean="0"/>
              <a:t>25/11/21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DBF-C1A2-4F03-BA75-F40F332C09C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270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85A1-9108-4D77-B71A-EEA52477FE41}" type="datetimeFigureOut">
              <a:rPr lang="nl-BE" smtClean="0"/>
              <a:t>25/11/21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DBF-C1A2-4F03-BA75-F40F332C09C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545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85A1-9108-4D77-B71A-EEA52477FE41}" type="datetimeFigureOut">
              <a:rPr lang="nl-BE" smtClean="0"/>
              <a:t>25/11/21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DBF-C1A2-4F03-BA75-F40F332C09C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246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85A1-9108-4D77-B71A-EEA52477FE41}" type="datetimeFigureOut">
              <a:rPr lang="nl-BE" smtClean="0"/>
              <a:t>25/11/21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DBF-C1A2-4F03-BA75-F40F332C09C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260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85A1-9108-4D77-B71A-EEA52477FE41}" type="datetimeFigureOut">
              <a:rPr lang="nl-BE" smtClean="0"/>
              <a:t>25/11/21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DBF-C1A2-4F03-BA75-F40F332C09C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2251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85A1-9108-4D77-B71A-EEA52477FE41}" type="datetimeFigureOut">
              <a:rPr lang="nl-BE" smtClean="0"/>
              <a:t>25/11/21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DBF-C1A2-4F03-BA75-F40F332C09C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2093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85A1-9108-4D77-B71A-EEA52477FE41}" type="datetimeFigureOut">
              <a:rPr lang="nl-BE" smtClean="0"/>
              <a:t>25/11/21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DBF-C1A2-4F03-BA75-F40F332C09C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662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485A1-9108-4D77-B71A-EEA52477FE41}" type="datetimeFigureOut">
              <a:rPr lang="nl-BE" smtClean="0"/>
              <a:t>25/11/21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B8DBF-C1A2-4F03-BA75-F40F332C09C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111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rasmusmc.nl/47445/674532/2253326/Tremore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472554"/>
            <a:ext cx="9144000" cy="1909763"/>
          </a:xfrm>
        </p:spPr>
        <p:txBody>
          <a:bodyPr/>
          <a:lstStyle/>
          <a:p>
            <a:r>
              <a:rPr lang="nl-BE" dirty="0"/>
              <a:t>Tremor: diagnostiek en behandeling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33992" y="4337933"/>
            <a:ext cx="9144000" cy="1322408"/>
          </a:xfrm>
        </p:spPr>
        <p:txBody>
          <a:bodyPr/>
          <a:lstStyle/>
          <a:p>
            <a:r>
              <a:rPr lang="nl-BE" dirty="0" err="1"/>
              <a:t>Dr</a:t>
            </a:r>
            <a:r>
              <a:rPr lang="nl-BE" dirty="0"/>
              <a:t> E. Maréchal</a:t>
            </a:r>
          </a:p>
          <a:p>
            <a:r>
              <a:rPr lang="nl-BE" dirty="0"/>
              <a:t>Neuroloog</a:t>
            </a:r>
          </a:p>
        </p:txBody>
      </p:sp>
      <p:pic>
        <p:nvPicPr>
          <p:cNvPr id="3074" name="Picture 2" descr="Afbeeldingsresultaat voor zna middelhe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59" y="4493530"/>
            <a:ext cx="3418455" cy="220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zna middelhe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60" y="3750578"/>
            <a:ext cx="20955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uza ziekenhu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30" y="176781"/>
            <a:ext cx="3831854" cy="255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42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Essentiële tremor (ET)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1646" y="152687"/>
            <a:ext cx="5404033" cy="435133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95" y="4603339"/>
            <a:ext cx="7676988" cy="2109031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54627" y="1690688"/>
            <a:ext cx="548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Prevalentie 0,4-0,9% (4-6% &gt; 65j)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MDS definitie: een 4-12Hz bilaterale, meestal symmetrische </a:t>
            </a:r>
            <a:r>
              <a:rPr lang="nl-BE" dirty="0" err="1"/>
              <a:t>posturale</a:t>
            </a:r>
            <a:r>
              <a:rPr lang="nl-BE" dirty="0"/>
              <a:t> of kinetische tremor van handen en voorarmen (maar soms ook andere </a:t>
            </a:r>
            <a:r>
              <a:rPr lang="nl-BE" dirty="0" err="1"/>
              <a:t>lokaties</a:t>
            </a:r>
            <a:r>
              <a:rPr lang="nl-BE" dirty="0"/>
              <a:t>) die min 3-5j duurt zonder andere neurologische verschijnselen</a:t>
            </a:r>
          </a:p>
        </p:txBody>
      </p:sp>
    </p:spTree>
    <p:extLst>
      <p:ext uri="{BB962C8B-B14F-4D97-AF65-F5344CB8AC3E}">
        <p14:creationId xmlns:p14="http://schemas.microsoft.com/office/powerpoint/2010/main" val="1769612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Essentiële tremor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/>
              <a:t>Kinetisch en </a:t>
            </a:r>
            <a:r>
              <a:rPr lang="nl-BE" dirty="0" err="1"/>
              <a:t>posturaal</a:t>
            </a:r>
            <a:r>
              <a:rPr lang="nl-BE" dirty="0"/>
              <a:t>. </a:t>
            </a:r>
          </a:p>
          <a:p>
            <a:r>
              <a:rPr lang="nl-BE" dirty="0"/>
              <a:t>Kinetisch is de amplitude soms 6-7x groter</a:t>
            </a:r>
          </a:p>
          <a:p>
            <a:r>
              <a:rPr lang="nl-BE" dirty="0"/>
              <a:t>Pols en </a:t>
            </a:r>
            <a:r>
              <a:rPr lang="nl-BE" dirty="0" err="1"/>
              <a:t>elleboog</a:t>
            </a:r>
            <a:r>
              <a:rPr lang="nl-BE" dirty="0"/>
              <a:t> vooral (bij Parkinson (PD) is de </a:t>
            </a:r>
            <a:r>
              <a:rPr lang="nl-BE" dirty="0" err="1"/>
              <a:t>posturale</a:t>
            </a:r>
            <a:r>
              <a:rPr lang="nl-BE" dirty="0"/>
              <a:t> tremor meer </a:t>
            </a:r>
            <a:r>
              <a:rPr lang="nl-BE" dirty="0" err="1"/>
              <a:t>thv</a:t>
            </a:r>
            <a:r>
              <a:rPr lang="nl-BE" dirty="0"/>
              <a:t> de vingers)</a:t>
            </a:r>
          </a:p>
          <a:p>
            <a:r>
              <a:rPr lang="nl-BE" dirty="0"/>
              <a:t>Bij ET vooral flexie extensie van de pols, bij PD meer pro en supinatie van de pols</a:t>
            </a:r>
          </a:p>
          <a:p>
            <a:r>
              <a:rPr lang="nl-BE" dirty="0"/>
              <a:t>De spiraal: grootste amplitude op 1 as, bij </a:t>
            </a:r>
            <a:r>
              <a:rPr lang="nl-BE" dirty="0" err="1"/>
              <a:t>dystone</a:t>
            </a:r>
            <a:r>
              <a:rPr lang="nl-BE" dirty="0"/>
              <a:t> tremor meestal meerdere assen.</a:t>
            </a:r>
          </a:p>
          <a:p>
            <a:r>
              <a:rPr lang="nl-BE" dirty="0"/>
              <a:t>Rusttremor bij ET in gevorderde ziekte</a:t>
            </a:r>
          </a:p>
          <a:p>
            <a:r>
              <a:rPr lang="nl-BE" dirty="0"/>
              <a:t>Hoofdtremor vooral bij vrouwen 15% </a:t>
            </a:r>
            <a:r>
              <a:rPr lang="nl-BE" dirty="0" err="1"/>
              <a:t>vs</a:t>
            </a:r>
            <a:r>
              <a:rPr lang="nl-BE" dirty="0"/>
              <a:t> 50%. Dus hoofdtremor bij een man --&gt; denken aan </a:t>
            </a:r>
            <a:r>
              <a:rPr lang="nl-BE" dirty="0" err="1"/>
              <a:t>dystone</a:t>
            </a:r>
            <a:r>
              <a:rPr lang="nl-BE" dirty="0"/>
              <a:t> tremor.</a:t>
            </a:r>
          </a:p>
          <a:p>
            <a:r>
              <a:rPr lang="nl-BE" dirty="0"/>
              <a:t>Geïsoleerde hoofdtremor zelden bij ET, eerder aan </a:t>
            </a:r>
            <a:r>
              <a:rPr lang="nl-BE" dirty="0" err="1"/>
              <a:t>dystone</a:t>
            </a:r>
            <a:r>
              <a:rPr lang="nl-BE" dirty="0"/>
              <a:t> tremor denken, ook als eerst hoofdtremor er was voor de handen</a:t>
            </a:r>
            <a:br>
              <a:rPr lang="nl-BE" dirty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90758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Essentiële tremor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95% armen</a:t>
            </a:r>
          </a:p>
          <a:p>
            <a:r>
              <a:rPr lang="nl-BE" dirty="0"/>
              <a:t>34% hoofd</a:t>
            </a:r>
          </a:p>
          <a:p>
            <a:r>
              <a:rPr lang="nl-BE" dirty="0"/>
              <a:t>30% OLM?</a:t>
            </a:r>
          </a:p>
          <a:p>
            <a:r>
              <a:rPr lang="nl-BE" dirty="0"/>
              <a:t>12% stemtremor</a:t>
            </a:r>
          </a:p>
          <a:p>
            <a:r>
              <a:rPr lang="nl-BE" dirty="0"/>
              <a:t>5% gezicht</a:t>
            </a:r>
          </a:p>
        </p:txBody>
      </p:sp>
    </p:spTree>
    <p:extLst>
      <p:ext uri="{BB962C8B-B14F-4D97-AF65-F5344CB8AC3E}">
        <p14:creationId xmlns:p14="http://schemas.microsoft.com/office/powerpoint/2010/main" val="4032162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Parkinson (PD) tremor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Asymmetrisch/unilateraal</a:t>
            </a:r>
          </a:p>
          <a:p>
            <a:r>
              <a:rPr lang="nl-BE" dirty="0"/>
              <a:t>Rusttremor 4-6Hz</a:t>
            </a:r>
          </a:p>
          <a:p>
            <a:r>
              <a:rPr lang="nl-BE" dirty="0" err="1"/>
              <a:t>Pildraaiaspect</a:t>
            </a:r>
            <a:endParaRPr lang="nl-BE" dirty="0"/>
          </a:p>
          <a:p>
            <a:r>
              <a:rPr lang="nl-BE" dirty="0" err="1"/>
              <a:t>Posturaal</a:t>
            </a:r>
            <a:r>
              <a:rPr lang="nl-BE" dirty="0"/>
              <a:t>: meestal re-</a:t>
            </a:r>
            <a:r>
              <a:rPr lang="nl-BE" dirty="0" err="1"/>
              <a:t>emerging</a:t>
            </a:r>
            <a:r>
              <a:rPr lang="nl-BE" dirty="0"/>
              <a:t>, 4-8Hz, vingers (ET pols en </a:t>
            </a:r>
            <a:r>
              <a:rPr lang="nl-BE" dirty="0" err="1"/>
              <a:t>elleboog</a:t>
            </a:r>
            <a:r>
              <a:rPr lang="nl-BE" dirty="0"/>
              <a:t>), pro- supinatie (ET flexie-extensie)</a:t>
            </a:r>
          </a:p>
          <a:p>
            <a:r>
              <a:rPr lang="nl-BE" dirty="0"/>
              <a:t>Been, lippen, kin</a:t>
            </a:r>
          </a:p>
          <a:p>
            <a:r>
              <a:rPr lang="nl-BE" dirty="0"/>
              <a:t>Onderzoek: in rust (liggend), afleiding, stappen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2408" y="495300"/>
            <a:ext cx="28098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01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Cerebellaire tremor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&lt; 5Hz</a:t>
            </a:r>
          </a:p>
          <a:p>
            <a:r>
              <a:rPr lang="nl-BE" dirty="0"/>
              <a:t>Intentioneel</a:t>
            </a:r>
          </a:p>
          <a:p>
            <a:r>
              <a:rPr lang="nl-BE" dirty="0" err="1"/>
              <a:t>Nucl</a:t>
            </a:r>
            <a:r>
              <a:rPr lang="nl-BE" dirty="0"/>
              <a:t> </a:t>
            </a:r>
            <a:r>
              <a:rPr lang="nl-BE" dirty="0" err="1"/>
              <a:t>dentatus</a:t>
            </a:r>
            <a:r>
              <a:rPr lang="nl-BE" dirty="0"/>
              <a:t>, superieure cerebellaire </a:t>
            </a:r>
            <a:r>
              <a:rPr lang="nl-BE" dirty="0" err="1"/>
              <a:t>pedunkel</a:t>
            </a:r>
            <a:endParaRPr lang="nl-BE" dirty="0"/>
          </a:p>
          <a:p>
            <a:r>
              <a:rPr lang="nl-BE" dirty="0"/>
              <a:t>Andere cerebellaire kenmerken</a:t>
            </a:r>
          </a:p>
        </p:txBody>
      </p:sp>
      <p:pic>
        <p:nvPicPr>
          <p:cNvPr id="1026" name="Picture 2" descr="Afbeeldingsresultaat voor dentate nucleus hemorrh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584" y="1915965"/>
            <a:ext cx="3512416" cy="371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684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Holmes tremor (</a:t>
            </a:r>
            <a:r>
              <a:rPr lang="nl-BE" dirty="0" err="1"/>
              <a:t>rubraal</a:t>
            </a:r>
            <a:r>
              <a:rPr lang="nl-BE" dirty="0"/>
              <a:t>, </a:t>
            </a:r>
            <a:r>
              <a:rPr lang="nl-BE" dirty="0" err="1"/>
              <a:t>mesencephalon</a:t>
            </a:r>
            <a:r>
              <a:rPr lang="nl-BE" dirty="0"/>
              <a:t>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Laag frequent (&lt; 4,5Hz), grote amplitude</a:t>
            </a:r>
          </a:p>
          <a:p>
            <a:r>
              <a:rPr lang="nl-BE" dirty="0"/>
              <a:t>Proximale rust en </a:t>
            </a:r>
            <a:r>
              <a:rPr lang="nl-BE" dirty="0" err="1"/>
              <a:t>posturale</a:t>
            </a:r>
            <a:r>
              <a:rPr lang="nl-BE" dirty="0"/>
              <a:t> tremor</a:t>
            </a:r>
          </a:p>
          <a:p>
            <a:r>
              <a:rPr lang="nl-BE" dirty="0"/>
              <a:t>Letsels nigrostriataal, cerebellothalamisch en cerebello-olivarische pathways</a:t>
            </a:r>
          </a:p>
        </p:txBody>
      </p:sp>
      <p:pic>
        <p:nvPicPr>
          <p:cNvPr id="1026" name="Picture 2" descr="Midbrainsuperiorcollicul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584" y="4089545"/>
            <a:ext cx="3789927" cy="242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320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Dystone</a:t>
            </a:r>
            <a:r>
              <a:rPr lang="nl-BE" dirty="0"/>
              <a:t> tremor (DT)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Posturale</a:t>
            </a:r>
            <a:r>
              <a:rPr lang="nl-BE" dirty="0"/>
              <a:t>/kinetische tremor in de lichaamsregio waar dystonie is</a:t>
            </a:r>
          </a:p>
          <a:p>
            <a:r>
              <a:rPr lang="nl-BE" dirty="0"/>
              <a:t>Meestal focaal</a:t>
            </a:r>
          </a:p>
          <a:p>
            <a:r>
              <a:rPr lang="nl-BE" dirty="0"/>
              <a:t>Soms is dystonie niet heel duidelijk</a:t>
            </a:r>
          </a:p>
          <a:p>
            <a:r>
              <a:rPr lang="nl-BE" dirty="0" err="1"/>
              <a:t>Dystone</a:t>
            </a:r>
            <a:r>
              <a:rPr lang="nl-BE" dirty="0"/>
              <a:t> stand hoofd of arm</a:t>
            </a:r>
          </a:p>
          <a:p>
            <a:r>
              <a:rPr lang="nl-BE" dirty="0" err="1"/>
              <a:t>Sensory</a:t>
            </a:r>
            <a:r>
              <a:rPr lang="nl-BE" dirty="0"/>
              <a:t> trick</a:t>
            </a:r>
          </a:p>
          <a:p>
            <a:r>
              <a:rPr lang="nl-BE" dirty="0"/>
              <a:t>&lt;7Hz</a:t>
            </a:r>
          </a:p>
          <a:p>
            <a:r>
              <a:rPr lang="nl-BE" dirty="0"/>
              <a:t>Onregelmatig</a:t>
            </a:r>
          </a:p>
          <a:p>
            <a:r>
              <a:rPr lang="nl-BE" dirty="0"/>
              <a:t>https://www.youtube.com/watch?v=QdPGXdBxijc</a:t>
            </a:r>
          </a:p>
        </p:txBody>
      </p:sp>
    </p:spTree>
    <p:extLst>
      <p:ext uri="{BB962C8B-B14F-4D97-AF65-F5344CB8AC3E}">
        <p14:creationId xmlns:p14="http://schemas.microsoft.com/office/powerpoint/2010/main" val="1399763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Orthostatische tremor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13-18Hz</a:t>
            </a:r>
          </a:p>
          <a:p>
            <a:r>
              <a:rPr lang="nl-BE" dirty="0"/>
              <a:t>OLM bij rechtstaan</a:t>
            </a:r>
          </a:p>
          <a:p>
            <a:r>
              <a:rPr lang="nl-BE" dirty="0"/>
              <a:t>Beter bij stappen en zitten</a:t>
            </a:r>
          </a:p>
          <a:p>
            <a:r>
              <a:rPr lang="nl-BE" dirty="0"/>
              <a:t>Soms ook ET tremor BLM</a:t>
            </a:r>
          </a:p>
        </p:txBody>
      </p:sp>
    </p:spTree>
    <p:extLst>
      <p:ext uri="{BB962C8B-B14F-4D97-AF65-F5344CB8AC3E}">
        <p14:creationId xmlns:p14="http://schemas.microsoft.com/office/powerpoint/2010/main" val="1109646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7BD7C-C270-1144-B688-B86F8056E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Diagnose: EMG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334FA07-DBF6-4543-A363-1300133AB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2041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Psychogene tremor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Plots begin</a:t>
            </a:r>
          </a:p>
          <a:p>
            <a:r>
              <a:rPr lang="nl-BE" dirty="0"/>
              <a:t>Variabel (richting, lidmaat, frequentie)</a:t>
            </a:r>
          </a:p>
          <a:p>
            <a:r>
              <a:rPr lang="nl-BE" dirty="0"/>
              <a:t>Afleidbaar</a:t>
            </a:r>
          </a:p>
          <a:p>
            <a:r>
              <a:rPr lang="nl-BE" dirty="0" err="1"/>
              <a:t>Entrainment</a:t>
            </a:r>
            <a:endParaRPr lang="nl-BE" dirty="0"/>
          </a:p>
          <a:p>
            <a:r>
              <a:rPr lang="nl-BE" dirty="0"/>
              <a:t>Bizar</a:t>
            </a:r>
          </a:p>
          <a:p>
            <a:r>
              <a:rPr lang="nl-BE" dirty="0"/>
              <a:t>Grote amplitude</a:t>
            </a:r>
          </a:p>
        </p:txBody>
      </p:sp>
    </p:spTree>
    <p:extLst>
      <p:ext uri="{BB962C8B-B14F-4D97-AF65-F5344CB8AC3E}">
        <p14:creationId xmlns:p14="http://schemas.microsoft.com/office/powerpoint/2010/main" val="98263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/>
              <a:t>Kliniek en DD</a:t>
            </a:r>
          </a:p>
          <a:p>
            <a:r>
              <a:rPr lang="nl-BE" dirty="0"/>
              <a:t>Versterkte fysiologische tremor</a:t>
            </a:r>
          </a:p>
          <a:p>
            <a:r>
              <a:rPr lang="nl-BE" dirty="0"/>
              <a:t>Essentiële tremor</a:t>
            </a:r>
          </a:p>
          <a:p>
            <a:r>
              <a:rPr lang="nl-BE" dirty="0"/>
              <a:t>Parkinsontremor</a:t>
            </a:r>
          </a:p>
          <a:p>
            <a:r>
              <a:rPr lang="nl-BE" dirty="0"/>
              <a:t>Cerebellaire tremor</a:t>
            </a:r>
          </a:p>
          <a:p>
            <a:r>
              <a:rPr lang="nl-BE" dirty="0"/>
              <a:t>Holmes tremor</a:t>
            </a:r>
          </a:p>
          <a:p>
            <a:r>
              <a:rPr lang="nl-BE" dirty="0" err="1"/>
              <a:t>Dystone</a:t>
            </a:r>
            <a:r>
              <a:rPr lang="nl-BE" dirty="0"/>
              <a:t> tremor</a:t>
            </a:r>
          </a:p>
          <a:p>
            <a:r>
              <a:rPr lang="nl-BE" dirty="0"/>
              <a:t>Orthostatische tremor</a:t>
            </a:r>
          </a:p>
          <a:p>
            <a:r>
              <a:rPr lang="nl-BE" dirty="0"/>
              <a:t>Functionele tremor</a:t>
            </a:r>
          </a:p>
          <a:p>
            <a:r>
              <a:rPr lang="nl-BE" dirty="0" err="1"/>
              <a:t>Neuropathische</a:t>
            </a:r>
            <a:r>
              <a:rPr lang="nl-BE" dirty="0"/>
              <a:t> tremor</a:t>
            </a:r>
          </a:p>
          <a:p>
            <a:r>
              <a:rPr lang="nl-BE" dirty="0"/>
              <a:t>Behandeling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33409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Neuropathische</a:t>
            </a:r>
            <a:r>
              <a:rPr lang="nl-BE" dirty="0"/>
              <a:t> tremor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Vnl</a:t>
            </a:r>
            <a:r>
              <a:rPr lang="nl-BE" dirty="0"/>
              <a:t> </a:t>
            </a:r>
            <a:r>
              <a:rPr lang="nl-BE" dirty="0" err="1"/>
              <a:t>demyeliniserende</a:t>
            </a:r>
            <a:r>
              <a:rPr lang="nl-BE" dirty="0"/>
              <a:t> polyneuropathie</a:t>
            </a:r>
          </a:p>
          <a:p>
            <a:r>
              <a:rPr lang="nl-BE" dirty="0"/>
              <a:t>Associatie dysgammaglobulinemie</a:t>
            </a:r>
          </a:p>
          <a:p>
            <a:r>
              <a:rPr lang="nl-BE" dirty="0"/>
              <a:t>Proximaal vaak hogere frequentie</a:t>
            </a:r>
          </a:p>
        </p:txBody>
      </p:sp>
    </p:spTree>
    <p:extLst>
      <p:ext uri="{BB962C8B-B14F-4D97-AF65-F5344CB8AC3E}">
        <p14:creationId xmlns:p14="http://schemas.microsoft.com/office/powerpoint/2010/main" val="2682549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72E187-484C-4D42-8671-28039331F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Diagnostiek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3F985F-A65A-C64D-A1E0-0EE9210DD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Labo</a:t>
            </a:r>
          </a:p>
          <a:p>
            <a:r>
              <a:rPr lang="nl-BE" dirty="0"/>
              <a:t>Anamnese: familiaal, effect ethyl, medicatie</a:t>
            </a:r>
          </a:p>
          <a:p>
            <a:r>
              <a:rPr lang="nl-BE" dirty="0"/>
              <a:t>KNO</a:t>
            </a:r>
          </a:p>
          <a:p>
            <a:r>
              <a:rPr lang="nl-BE" dirty="0"/>
              <a:t>Indien nodig: MRI hersenen, DAT scan</a:t>
            </a:r>
          </a:p>
        </p:txBody>
      </p:sp>
    </p:spTree>
    <p:extLst>
      <p:ext uri="{BB962C8B-B14F-4D97-AF65-F5344CB8AC3E}">
        <p14:creationId xmlns:p14="http://schemas.microsoft.com/office/powerpoint/2010/main" val="2597311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>
                <a:solidFill>
                  <a:schemeClr val="bg2">
                    <a:lumMod val="75000"/>
                  </a:schemeClr>
                </a:solidFill>
              </a:rPr>
              <a:t>Kliniek en DD</a:t>
            </a:r>
          </a:p>
          <a:p>
            <a:r>
              <a:rPr lang="nl-BE" dirty="0">
                <a:solidFill>
                  <a:schemeClr val="bg2">
                    <a:lumMod val="75000"/>
                  </a:schemeClr>
                </a:solidFill>
              </a:rPr>
              <a:t>Versterkte fysiologische tremor</a:t>
            </a:r>
          </a:p>
          <a:p>
            <a:r>
              <a:rPr lang="nl-BE" dirty="0">
                <a:solidFill>
                  <a:schemeClr val="bg2">
                    <a:lumMod val="75000"/>
                  </a:schemeClr>
                </a:solidFill>
              </a:rPr>
              <a:t>Essentiële tremor</a:t>
            </a:r>
          </a:p>
          <a:p>
            <a:r>
              <a:rPr lang="nl-BE" dirty="0">
                <a:solidFill>
                  <a:schemeClr val="bg2">
                    <a:lumMod val="75000"/>
                  </a:schemeClr>
                </a:solidFill>
              </a:rPr>
              <a:t>Parkinsontremor</a:t>
            </a:r>
          </a:p>
          <a:p>
            <a:r>
              <a:rPr lang="nl-BE" dirty="0">
                <a:solidFill>
                  <a:schemeClr val="bg2">
                    <a:lumMod val="75000"/>
                  </a:schemeClr>
                </a:solidFill>
              </a:rPr>
              <a:t>Cerebellaire tremor</a:t>
            </a:r>
          </a:p>
          <a:p>
            <a:r>
              <a:rPr lang="nl-BE" dirty="0">
                <a:solidFill>
                  <a:schemeClr val="bg2">
                    <a:lumMod val="75000"/>
                  </a:schemeClr>
                </a:solidFill>
              </a:rPr>
              <a:t>Holmes tremor</a:t>
            </a:r>
          </a:p>
          <a:p>
            <a:r>
              <a:rPr lang="nl-BE" dirty="0" err="1">
                <a:solidFill>
                  <a:schemeClr val="bg2">
                    <a:lumMod val="75000"/>
                  </a:schemeClr>
                </a:solidFill>
              </a:rPr>
              <a:t>Dystone</a:t>
            </a:r>
            <a:r>
              <a:rPr lang="nl-BE" dirty="0">
                <a:solidFill>
                  <a:schemeClr val="bg2">
                    <a:lumMod val="75000"/>
                  </a:schemeClr>
                </a:solidFill>
              </a:rPr>
              <a:t> tremor</a:t>
            </a:r>
          </a:p>
          <a:p>
            <a:r>
              <a:rPr lang="nl-BE" dirty="0">
                <a:solidFill>
                  <a:schemeClr val="bg2">
                    <a:lumMod val="75000"/>
                  </a:schemeClr>
                </a:solidFill>
              </a:rPr>
              <a:t>Orthostatische tremor</a:t>
            </a:r>
          </a:p>
          <a:p>
            <a:r>
              <a:rPr lang="nl-BE" dirty="0">
                <a:solidFill>
                  <a:schemeClr val="bg2">
                    <a:lumMod val="75000"/>
                  </a:schemeClr>
                </a:solidFill>
              </a:rPr>
              <a:t>Functionele tremor</a:t>
            </a:r>
          </a:p>
          <a:p>
            <a:r>
              <a:rPr lang="nl-BE" dirty="0" err="1">
                <a:solidFill>
                  <a:schemeClr val="bg2">
                    <a:lumMod val="75000"/>
                  </a:schemeClr>
                </a:solidFill>
              </a:rPr>
              <a:t>Neuropathische</a:t>
            </a:r>
            <a:r>
              <a:rPr lang="nl-BE" dirty="0">
                <a:solidFill>
                  <a:schemeClr val="bg2">
                    <a:lumMod val="75000"/>
                  </a:schemeClr>
                </a:solidFill>
              </a:rPr>
              <a:t> tremor</a:t>
            </a:r>
          </a:p>
          <a:p>
            <a:r>
              <a:rPr lang="nl-BE" dirty="0"/>
              <a:t>Behandeling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52251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Behandeling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Versterkte fysiologische tremor: </a:t>
            </a:r>
          </a:p>
          <a:p>
            <a:pPr lvl="1"/>
            <a:r>
              <a:rPr lang="nl-BE" dirty="0" err="1"/>
              <a:t>betablokkers</a:t>
            </a:r>
            <a:r>
              <a:rPr lang="nl-BE" dirty="0"/>
              <a:t> (propranolol)</a:t>
            </a:r>
          </a:p>
          <a:p>
            <a:pPr lvl="1"/>
            <a:r>
              <a:rPr lang="nl-BE" dirty="0"/>
              <a:t>oorzaak behandelen</a:t>
            </a:r>
          </a:p>
          <a:p>
            <a:r>
              <a:rPr lang="nl-BE" dirty="0"/>
              <a:t>Medicatie geïnduceerde tremor: </a:t>
            </a:r>
          </a:p>
          <a:p>
            <a:pPr lvl="1"/>
            <a:r>
              <a:rPr lang="nl-BE" dirty="0"/>
              <a:t>Medicatie stoppen zo mogelijk</a:t>
            </a:r>
          </a:p>
          <a:p>
            <a:pPr lvl="1"/>
            <a:r>
              <a:rPr lang="nl-BE" dirty="0"/>
              <a:t>Parkinsonachtige en rusttremor: dopaminerge medicatie, anticholinergica</a:t>
            </a:r>
          </a:p>
          <a:p>
            <a:pPr lvl="1"/>
            <a:r>
              <a:rPr lang="nl-BE" dirty="0"/>
              <a:t>propranolol</a:t>
            </a:r>
          </a:p>
        </p:txBody>
      </p:sp>
    </p:spTree>
    <p:extLst>
      <p:ext uri="{BB962C8B-B14F-4D97-AF65-F5344CB8AC3E}">
        <p14:creationId xmlns:p14="http://schemas.microsoft.com/office/powerpoint/2010/main" val="3994315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Behandeling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Essentiële tremor:</a:t>
            </a:r>
          </a:p>
          <a:p>
            <a:pPr lvl="1"/>
            <a:r>
              <a:rPr lang="nl-BE" dirty="0"/>
              <a:t>Level A: propranolol, </a:t>
            </a:r>
            <a:r>
              <a:rPr lang="nl-BE" dirty="0" err="1"/>
              <a:t>primidone</a:t>
            </a:r>
            <a:r>
              <a:rPr lang="nl-BE" dirty="0"/>
              <a:t> </a:t>
            </a:r>
          </a:p>
          <a:p>
            <a:pPr lvl="1"/>
            <a:r>
              <a:rPr lang="nl-BE" dirty="0"/>
              <a:t>Level B: </a:t>
            </a:r>
            <a:r>
              <a:rPr lang="nl-BE" dirty="0" err="1"/>
              <a:t>topiramaat</a:t>
            </a:r>
            <a:r>
              <a:rPr lang="nl-BE" dirty="0"/>
              <a:t>, </a:t>
            </a:r>
            <a:r>
              <a:rPr lang="nl-BE" dirty="0" err="1"/>
              <a:t>gabapentine</a:t>
            </a:r>
            <a:r>
              <a:rPr lang="nl-BE" dirty="0"/>
              <a:t> </a:t>
            </a:r>
          </a:p>
          <a:p>
            <a:pPr lvl="1"/>
            <a:r>
              <a:rPr lang="nl-BE" dirty="0"/>
              <a:t>Botuline voor hoofd en stemtremor</a:t>
            </a:r>
          </a:p>
          <a:p>
            <a:pPr lvl="1"/>
            <a:r>
              <a:rPr lang="nl-BE" dirty="0"/>
              <a:t>clonazepam</a:t>
            </a:r>
          </a:p>
          <a:p>
            <a:r>
              <a:rPr lang="nl-BE" dirty="0"/>
              <a:t>Parkinsontremor:</a:t>
            </a:r>
          </a:p>
          <a:p>
            <a:pPr lvl="1"/>
            <a:r>
              <a:rPr lang="nl-BE" dirty="0"/>
              <a:t>Dopaminerge medicatie, wisselende respons, vaak pas bij hoge dosis</a:t>
            </a:r>
          </a:p>
          <a:p>
            <a:pPr lvl="1"/>
            <a:r>
              <a:rPr lang="nl-BE" dirty="0"/>
              <a:t>Anticholinergica: niet superieur</a:t>
            </a:r>
          </a:p>
          <a:p>
            <a:pPr lvl="1"/>
            <a:r>
              <a:rPr lang="nl-BE" dirty="0" err="1"/>
              <a:t>Clozapine</a:t>
            </a:r>
            <a:endParaRPr lang="nl-BE" dirty="0"/>
          </a:p>
          <a:p>
            <a:pPr lvl="1"/>
            <a:r>
              <a:rPr lang="nl-BE" dirty="0"/>
              <a:t>Propranolol, </a:t>
            </a:r>
            <a:r>
              <a:rPr lang="nl-BE" dirty="0" err="1"/>
              <a:t>primidone</a:t>
            </a:r>
            <a:r>
              <a:rPr lang="nl-BE" dirty="0"/>
              <a:t>, </a:t>
            </a:r>
            <a:r>
              <a:rPr lang="nl-BE" dirty="0" err="1"/>
              <a:t>topiramaat</a:t>
            </a:r>
            <a:r>
              <a:rPr lang="nl-BE" dirty="0"/>
              <a:t> bij gemengde tremor</a:t>
            </a:r>
          </a:p>
        </p:txBody>
      </p:sp>
    </p:spTree>
    <p:extLst>
      <p:ext uri="{BB962C8B-B14F-4D97-AF65-F5344CB8AC3E}">
        <p14:creationId xmlns:p14="http://schemas.microsoft.com/office/powerpoint/2010/main" val="824162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Behandeling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Orthostatische tremor: </a:t>
            </a:r>
            <a:r>
              <a:rPr lang="nl-BE" dirty="0" err="1"/>
              <a:t>clonazepam</a:t>
            </a:r>
            <a:r>
              <a:rPr lang="nl-BE" dirty="0"/>
              <a:t>, </a:t>
            </a:r>
            <a:r>
              <a:rPr lang="nl-BE" dirty="0" err="1"/>
              <a:t>gabapentine</a:t>
            </a:r>
            <a:r>
              <a:rPr lang="nl-BE" dirty="0"/>
              <a:t>, </a:t>
            </a:r>
            <a:r>
              <a:rPr lang="nl-BE" dirty="0" err="1"/>
              <a:t>primidone</a:t>
            </a:r>
            <a:r>
              <a:rPr lang="nl-BE" dirty="0"/>
              <a:t> </a:t>
            </a:r>
          </a:p>
          <a:p>
            <a:r>
              <a:rPr lang="nl-BE" dirty="0" err="1"/>
              <a:t>Dystone</a:t>
            </a:r>
            <a:r>
              <a:rPr lang="nl-BE" dirty="0"/>
              <a:t> tremor: weinig bewezen</a:t>
            </a:r>
          </a:p>
          <a:p>
            <a:pPr lvl="1"/>
            <a:r>
              <a:rPr lang="nl-BE" dirty="0" err="1"/>
              <a:t>Trihexylphenidyl</a:t>
            </a:r>
            <a:r>
              <a:rPr lang="nl-BE" dirty="0"/>
              <a:t> (</a:t>
            </a:r>
            <a:r>
              <a:rPr lang="nl-BE" dirty="0" err="1"/>
              <a:t>Artane</a:t>
            </a:r>
            <a:r>
              <a:rPr lang="nl-BE" dirty="0"/>
              <a:t>)</a:t>
            </a:r>
          </a:p>
          <a:p>
            <a:pPr lvl="1"/>
            <a:r>
              <a:rPr lang="nl-BE" dirty="0"/>
              <a:t>Propranolol (120-240mg)</a:t>
            </a:r>
          </a:p>
          <a:p>
            <a:pPr lvl="1"/>
            <a:r>
              <a:rPr lang="nl-BE" dirty="0"/>
              <a:t>Baclofen (15-60mg)</a:t>
            </a:r>
          </a:p>
          <a:p>
            <a:pPr lvl="1"/>
            <a:r>
              <a:rPr lang="nl-BE" dirty="0"/>
              <a:t>Botuline toxine</a:t>
            </a:r>
          </a:p>
          <a:p>
            <a:pPr marL="457200" lvl="1" indent="0">
              <a:buNone/>
            </a:pP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14455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Behandeling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Rubrale</a:t>
            </a:r>
            <a:r>
              <a:rPr lang="nl-BE" dirty="0"/>
              <a:t> tremor: </a:t>
            </a:r>
            <a:r>
              <a:rPr lang="nl-BE" dirty="0" err="1"/>
              <a:t>levetiracetam</a:t>
            </a:r>
            <a:r>
              <a:rPr lang="nl-BE" dirty="0"/>
              <a:t>, </a:t>
            </a:r>
            <a:r>
              <a:rPr lang="nl-BE" dirty="0" err="1"/>
              <a:t>dopaminomimetica</a:t>
            </a:r>
            <a:endParaRPr lang="nl-BE" dirty="0"/>
          </a:p>
          <a:p>
            <a:r>
              <a:rPr lang="nl-BE" dirty="0"/>
              <a:t>Cerebellaire tremor: weinig bewezen</a:t>
            </a:r>
          </a:p>
          <a:p>
            <a:pPr lvl="1"/>
            <a:r>
              <a:rPr lang="nl-BE" dirty="0" err="1"/>
              <a:t>Clonazepam</a:t>
            </a:r>
            <a:r>
              <a:rPr lang="nl-BE" dirty="0"/>
              <a:t>, carbamazepine, propranolol, </a:t>
            </a:r>
            <a:r>
              <a:rPr lang="nl-BE" dirty="0" err="1"/>
              <a:t>topiramaat</a:t>
            </a:r>
            <a:endParaRPr lang="nl-BE" dirty="0"/>
          </a:p>
          <a:p>
            <a:r>
              <a:rPr lang="nl-BE" dirty="0" err="1"/>
              <a:t>Neuropathische</a:t>
            </a:r>
            <a:r>
              <a:rPr lang="nl-BE" dirty="0"/>
              <a:t> tremor: </a:t>
            </a:r>
          </a:p>
          <a:p>
            <a:pPr lvl="1"/>
            <a:r>
              <a:rPr lang="nl-BE" dirty="0"/>
              <a:t>Behandeling neuropathie</a:t>
            </a:r>
          </a:p>
          <a:p>
            <a:pPr lvl="1"/>
            <a:r>
              <a:rPr lang="nl-BE" dirty="0"/>
              <a:t>Propranolol</a:t>
            </a:r>
          </a:p>
          <a:p>
            <a:pPr lvl="1"/>
            <a:r>
              <a:rPr lang="nl-BE" dirty="0" err="1"/>
              <a:t>Primidone</a:t>
            </a:r>
            <a:endParaRPr lang="nl-BE" dirty="0"/>
          </a:p>
          <a:p>
            <a:pPr lvl="1"/>
            <a:r>
              <a:rPr lang="nl-BE" dirty="0" err="1"/>
              <a:t>Pregabaline</a:t>
            </a:r>
            <a:r>
              <a:rPr lang="nl-BE" dirty="0"/>
              <a:t> </a:t>
            </a:r>
          </a:p>
          <a:p>
            <a:r>
              <a:rPr lang="nl-BE" dirty="0"/>
              <a:t>Psychogene tremor: psychotherapie</a:t>
            </a:r>
          </a:p>
        </p:txBody>
      </p:sp>
    </p:spTree>
    <p:extLst>
      <p:ext uri="{BB962C8B-B14F-4D97-AF65-F5344CB8AC3E}">
        <p14:creationId xmlns:p14="http://schemas.microsoft.com/office/powerpoint/2010/main" val="2023001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Behandeling: </a:t>
            </a:r>
            <a:r>
              <a:rPr lang="nl-BE" dirty="0" err="1"/>
              <a:t>Betablokkers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Niet selectieve: propranolol</a:t>
            </a:r>
          </a:p>
          <a:p>
            <a:r>
              <a:rPr lang="nl-BE" dirty="0"/>
              <a:t>Selectieve indien CI: atenolol (200mg/d), metoprolol (200mg/d)</a:t>
            </a:r>
          </a:p>
          <a:p>
            <a:r>
              <a:rPr lang="nl-BE" dirty="0"/>
              <a:t>Contra-indicaties propranolol: AV blok, ernstige bradycardie, congestief hartfalen, astma, chronische longziekten, DM</a:t>
            </a:r>
          </a:p>
          <a:p>
            <a:r>
              <a:rPr lang="nl-BE" dirty="0"/>
              <a:t>Bijwerkingen propranolol: bradycardie, hypotensie, syncope, depressie, apathie, duizeligheid, slaperigheid, droge mond, </a:t>
            </a:r>
            <a:r>
              <a:rPr lang="nl-BE" dirty="0" err="1"/>
              <a:t>erectiele</a:t>
            </a:r>
            <a:r>
              <a:rPr lang="nl-BE" dirty="0"/>
              <a:t> dysfunctie</a:t>
            </a:r>
          </a:p>
          <a:p>
            <a:r>
              <a:rPr lang="nl-BE" dirty="0"/>
              <a:t>Traag opbouwen! (beginnen met 1x10mg of 1x20mg per dag)</a:t>
            </a:r>
          </a:p>
        </p:txBody>
      </p:sp>
    </p:spTree>
    <p:extLst>
      <p:ext uri="{BB962C8B-B14F-4D97-AF65-F5344CB8AC3E}">
        <p14:creationId xmlns:p14="http://schemas.microsoft.com/office/powerpoint/2010/main" val="2658924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Behandeling: </a:t>
            </a:r>
            <a:r>
              <a:rPr lang="nl-BE" dirty="0" err="1"/>
              <a:t>Primidone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Bijwerkingen: sedatie, verwardheid, vertigo, nausea, ataxie, depressie</a:t>
            </a:r>
          </a:p>
          <a:p>
            <a:r>
              <a:rPr lang="nl-BE" dirty="0"/>
              <a:t>Interacties: TCA, </a:t>
            </a:r>
            <a:r>
              <a:rPr lang="nl-BE" dirty="0" err="1"/>
              <a:t>benzo’s</a:t>
            </a:r>
            <a:r>
              <a:rPr lang="nl-BE" dirty="0"/>
              <a:t>, </a:t>
            </a:r>
            <a:r>
              <a:rPr lang="nl-BE" dirty="0" err="1"/>
              <a:t>betablokkers</a:t>
            </a:r>
            <a:r>
              <a:rPr lang="nl-BE" dirty="0"/>
              <a:t>, </a:t>
            </a:r>
            <a:r>
              <a:rPr lang="nl-BE" dirty="0" err="1"/>
              <a:t>cbz</a:t>
            </a:r>
            <a:r>
              <a:rPr lang="nl-BE" dirty="0"/>
              <a:t>, cyclosporine, digoxine, contraceptie, …</a:t>
            </a:r>
          </a:p>
          <a:p>
            <a:r>
              <a:rPr lang="nl-BE" dirty="0"/>
              <a:t>Traag opbouwen! Erasmus richtlijn: 1e week 1dd 10mg, 2e week 2dd10mg; 3e week 3dd10mg. Na 6 weken zo nodig naar 1dd62,5mg, daarna geleidelijk verder ophogen naar maximaal 3dd250mg</a:t>
            </a:r>
          </a:p>
        </p:txBody>
      </p:sp>
    </p:spTree>
    <p:extLst>
      <p:ext uri="{BB962C8B-B14F-4D97-AF65-F5344CB8AC3E}">
        <p14:creationId xmlns:p14="http://schemas.microsoft.com/office/powerpoint/2010/main" val="304155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Behandeling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2913" y="1482924"/>
            <a:ext cx="6615159" cy="506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9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/>
              <a:t>Kliniek en DD</a:t>
            </a:r>
          </a:p>
          <a:p>
            <a:r>
              <a:rPr lang="nl-BE" dirty="0">
                <a:solidFill>
                  <a:schemeClr val="bg2">
                    <a:lumMod val="75000"/>
                  </a:schemeClr>
                </a:solidFill>
              </a:rPr>
              <a:t>Versterkte fysiologische tremor</a:t>
            </a:r>
          </a:p>
          <a:p>
            <a:r>
              <a:rPr lang="nl-BE" dirty="0">
                <a:solidFill>
                  <a:schemeClr val="bg2">
                    <a:lumMod val="75000"/>
                  </a:schemeClr>
                </a:solidFill>
              </a:rPr>
              <a:t>Essentiële tremor</a:t>
            </a:r>
          </a:p>
          <a:p>
            <a:r>
              <a:rPr lang="nl-BE" dirty="0">
                <a:solidFill>
                  <a:schemeClr val="bg2">
                    <a:lumMod val="75000"/>
                  </a:schemeClr>
                </a:solidFill>
              </a:rPr>
              <a:t>Parkinsontremor</a:t>
            </a:r>
          </a:p>
          <a:p>
            <a:r>
              <a:rPr lang="nl-BE" dirty="0">
                <a:solidFill>
                  <a:schemeClr val="bg2">
                    <a:lumMod val="75000"/>
                  </a:schemeClr>
                </a:solidFill>
              </a:rPr>
              <a:t>Cerebellaire tremor</a:t>
            </a:r>
          </a:p>
          <a:p>
            <a:r>
              <a:rPr lang="nl-BE" dirty="0">
                <a:solidFill>
                  <a:schemeClr val="bg2">
                    <a:lumMod val="75000"/>
                  </a:schemeClr>
                </a:solidFill>
              </a:rPr>
              <a:t>Holmes tremor</a:t>
            </a:r>
          </a:p>
          <a:p>
            <a:r>
              <a:rPr lang="nl-BE" dirty="0" err="1">
                <a:solidFill>
                  <a:schemeClr val="bg2">
                    <a:lumMod val="75000"/>
                  </a:schemeClr>
                </a:solidFill>
              </a:rPr>
              <a:t>Dystone</a:t>
            </a:r>
            <a:r>
              <a:rPr lang="nl-BE" dirty="0">
                <a:solidFill>
                  <a:schemeClr val="bg2">
                    <a:lumMod val="75000"/>
                  </a:schemeClr>
                </a:solidFill>
              </a:rPr>
              <a:t> tremor</a:t>
            </a:r>
          </a:p>
          <a:p>
            <a:r>
              <a:rPr lang="nl-BE" dirty="0">
                <a:solidFill>
                  <a:schemeClr val="bg2">
                    <a:lumMod val="75000"/>
                  </a:schemeClr>
                </a:solidFill>
              </a:rPr>
              <a:t>Orthostatische tremor</a:t>
            </a:r>
          </a:p>
          <a:p>
            <a:r>
              <a:rPr lang="nl-BE" dirty="0">
                <a:solidFill>
                  <a:schemeClr val="bg2">
                    <a:lumMod val="75000"/>
                  </a:schemeClr>
                </a:solidFill>
              </a:rPr>
              <a:t>Functionele tremor</a:t>
            </a:r>
          </a:p>
          <a:p>
            <a:r>
              <a:rPr lang="nl-BE" dirty="0" err="1">
                <a:solidFill>
                  <a:schemeClr val="bg2">
                    <a:lumMod val="75000"/>
                  </a:schemeClr>
                </a:solidFill>
              </a:rPr>
              <a:t>Neuropathische</a:t>
            </a:r>
            <a:r>
              <a:rPr lang="nl-BE" dirty="0">
                <a:solidFill>
                  <a:schemeClr val="bg2">
                    <a:lumMod val="75000"/>
                  </a:schemeClr>
                </a:solidFill>
              </a:rPr>
              <a:t> tremor</a:t>
            </a:r>
          </a:p>
          <a:p>
            <a:r>
              <a:rPr lang="nl-BE" dirty="0">
                <a:solidFill>
                  <a:schemeClr val="bg2">
                    <a:lumMod val="75000"/>
                  </a:schemeClr>
                </a:solidFill>
              </a:rPr>
              <a:t>Behandeling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45172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Behandeling: DBS (</a:t>
            </a:r>
            <a:r>
              <a:rPr lang="nl-BE" dirty="0" err="1"/>
              <a:t>deep</a:t>
            </a:r>
            <a:r>
              <a:rPr lang="nl-BE" dirty="0"/>
              <a:t> </a:t>
            </a:r>
            <a:r>
              <a:rPr lang="nl-BE" dirty="0" err="1"/>
              <a:t>brain</a:t>
            </a:r>
            <a:r>
              <a:rPr lang="nl-BE" dirty="0"/>
              <a:t> </a:t>
            </a:r>
            <a:r>
              <a:rPr lang="nl-BE" dirty="0" err="1"/>
              <a:t>stimulation</a:t>
            </a:r>
            <a:r>
              <a:rPr lang="nl-BE" dirty="0"/>
              <a:t>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ET: Vim (</a:t>
            </a:r>
            <a:r>
              <a:rPr lang="nl-BE" dirty="0" err="1"/>
              <a:t>ventral</a:t>
            </a:r>
            <a:r>
              <a:rPr lang="nl-BE" dirty="0"/>
              <a:t> </a:t>
            </a:r>
            <a:r>
              <a:rPr lang="nl-BE" dirty="0" err="1"/>
              <a:t>intermediate</a:t>
            </a:r>
            <a:r>
              <a:rPr lang="nl-BE" dirty="0"/>
              <a:t> nucleus thalamus) </a:t>
            </a:r>
          </a:p>
          <a:p>
            <a:r>
              <a:rPr lang="nl-BE" dirty="0"/>
              <a:t>PD: STN (</a:t>
            </a:r>
            <a:r>
              <a:rPr lang="nl-BE" dirty="0" err="1"/>
              <a:t>subthalamische</a:t>
            </a:r>
            <a:r>
              <a:rPr lang="nl-BE" dirty="0"/>
              <a:t> nucleus), Vim, </a:t>
            </a:r>
            <a:r>
              <a:rPr lang="nl-BE" dirty="0" err="1"/>
              <a:t>GPi</a:t>
            </a:r>
            <a:endParaRPr lang="nl-BE" dirty="0"/>
          </a:p>
          <a:p>
            <a:r>
              <a:rPr lang="nl-BE" dirty="0"/>
              <a:t>DT: </a:t>
            </a:r>
            <a:r>
              <a:rPr lang="nl-BE" dirty="0" err="1"/>
              <a:t>GPi</a:t>
            </a:r>
            <a:r>
              <a:rPr lang="nl-BE" dirty="0"/>
              <a:t> (</a:t>
            </a:r>
            <a:r>
              <a:rPr lang="nl-BE" dirty="0" err="1"/>
              <a:t>globus</a:t>
            </a:r>
            <a:r>
              <a:rPr lang="nl-BE" dirty="0"/>
              <a:t> </a:t>
            </a:r>
            <a:r>
              <a:rPr lang="nl-BE" dirty="0" err="1"/>
              <a:t>pallidus</a:t>
            </a:r>
            <a:r>
              <a:rPr lang="nl-BE" dirty="0"/>
              <a:t> interna)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625" y="2968415"/>
            <a:ext cx="3255546" cy="3889585"/>
          </a:xfrm>
          <a:prstGeom prst="rect">
            <a:avLst/>
          </a:prstGeom>
        </p:spPr>
      </p:pic>
      <p:pic>
        <p:nvPicPr>
          <p:cNvPr id="2050" name="Picture 2" descr="Afbeeldingsresultaat voor vim dbs surg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13" y="3765444"/>
            <a:ext cx="36195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1537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Behandeling: Vim DBS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Goed effect </a:t>
            </a:r>
            <a:r>
              <a:rPr lang="nl-BE" dirty="0" err="1"/>
              <a:t>posturale</a:t>
            </a:r>
            <a:r>
              <a:rPr lang="nl-BE" dirty="0"/>
              <a:t> en rusttremor</a:t>
            </a:r>
          </a:p>
          <a:p>
            <a:r>
              <a:rPr lang="nl-BE" dirty="0"/>
              <a:t>Minder effect op intentionele tremor</a:t>
            </a:r>
          </a:p>
          <a:p>
            <a:r>
              <a:rPr lang="nl-BE" dirty="0"/>
              <a:t>Handen: 50-90% benefit </a:t>
            </a:r>
          </a:p>
          <a:p>
            <a:r>
              <a:rPr lang="nl-BE" dirty="0"/>
              <a:t>Hoofd en stemtremor: 15-90%</a:t>
            </a:r>
          </a:p>
        </p:txBody>
      </p:sp>
      <p:pic>
        <p:nvPicPr>
          <p:cNvPr id="1030" name="Picture 6" descr="Afbeeldingsresultaat voor vim zona incer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089" y="319146"/>
            <a:ext cx="2935968" cy="287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25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Take home </a:t>
            </a:r>
            <a:r>
              <a:rPr lang="nl-BE" dirty="0" err="1"/>
              <a:t>messages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Tremor ≠ </a:t>
            </a:r>
            <a:r>
              <a:rPr lang="nl-BE" dirty="0" err="1"/>
              <a:t>parkinson</a:t>
            </a:r>
            <a:endParaRPr lang="nl-BE" dirty="0"/>
          </a:p>
          <a:p>
            <a:r>
              <a:rPr lang="nl-BE" dirty="0"/>
              <a:t>Diagnose </a:t>
            </a:r>
            <a:r>
              <a:rPr lang="nl-BE" dirty="0" err="1"/>
              <a:t>obv</a:t>
            </a:r>
            <a:r>
              <a:rPr lang="nl-BE" dirty="0"/>
              <a:t> anamnese en klinisch onderzoek </a:t>
            </a:r>
          </a:p>
          <a:p>
            <a:r>
              <a:rPr lang="nl-BE" dirty="0"/>
              <a:t>Medicamenteuze tremor niet vergeten!</a:t>
            </a:r>
          </a:p>
          <a:p>
            <a:r>
              <a:rPr lang="nl-BE" dirty="0"/>
              <a:t>Behandeling: start low, go slow</a:t>
            </a:r>
          </a:p>
        </p:txBody>
      </p:sp>
    </p:spTree>
    <p:extLst>
      <p:ext uri="{BB962C8B-B14F-4D97-AF65-F5344CB8AC3E}">
        <p14:creationId xmlns:p14="http://schemas.microsoft.com/office/powerpoint/2010/main" val="16793443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Bronnen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hlinkClick r:id="rId2"/>
              </a:rPr>
              <a:t>http://www.erasmusmc.nl/47445/674532/2253326/Tremoren</a:t>
            </a:r>
            <a:endParaRPr lang="nl-BE" dirty="0"/>
          </a:p>
          <a:p>
            <a:r>
              <a:rPr lang="nl-BE" b="1" dirty="0" err="1"/>
              <a:t>Essential</a:t>
            </a:r>
            <a:r>
              <a:rPr lang="nl-BE" b="1" dirty="0"/>
              <a:t> Tremor, </a:t>
            </a:r>
            <a:r>
              <a:rPr lang="nl-BE" b="1" dirty="0" err="1"/>
              <a:t>Deceptively</a:t>
            </a:r>
            <a:r>
              <a:rPr lang="nl-BE" b="1" dirty="0"/>
              <a:t> </a:t>
            </a:r>
            <a:r>
              <a:rPr lang="nl-BE" b="1" dirty="0" err="1"/>
              <a:t>simple</a:t>
            </a:r>
            <a:r>
              <a:rPr lang="nl-BE" dirty="0"/>
              <a:t>, </a:t>
            </a:r>
            <a:r>
              <a:rPr lang="nl-BE" i="1" dirty="0" err="1"/>
              <a:t>Nahab</a:t>
            </a:r>
            <a:r>
              <a:rPr lang="nl-BE" i="1" dirty="0"/>
              <a:t> et al</a:t>
            </a:r>
            <a:r>
              <a:rPr lang="nl-BE" dirty="0"/>
              <a:t>, </a:t>
            </a:r>
            <a:r>
              <a:rPr lang="nl-BE" dirty="0" err="1"/>
              <a:t>Pract</a:t>
            </a:r>
            <a:r>
              <a:rPr lang="nl-BE" dirty="0"/>
              <a:t> </a:t>
            </a:r>
            <a:r>
              <a:rPr lang="nl-BE" dirty="0" err="1"/>
              <a:t>Neurol</a:t>
            </a:r>
            <a:r>
              <a:rPr lang="nl-BE" dirty="0"/>
              <a:t> 2007</a:t>
            </a:r>
          </a:p>
          <a:p>
            <a:r>
              <a:rPr lang="nl-BE" b="1" dirty="0"/>
              <a:t>The treatment of </a:t>
            </a:r>
            <a:r>
              <a:rPr lang="nl-BE" b="1" dirty="0" err="1"/>
              <a:t>dystonic</a:t>
            </a:r>
            <a:r>
              <a:rPr lang="nl-BE" b="1" dirty="0"/>
              <a:t> tremor</a:t>
            </a:r>
            <a:r>
              <a:rPr lang="nl-BE" dirty="0"/>
              <a:t>: </a:t>
            </a:r>
            <a:r>
              <a:rPr lang="nl-BE" b="1" dirty="0"/>
              <a:t>a </a:t>
            </a:r>
            <a:r>
              <a:rPr lang="nl-BE" b="1" dirty="0" err="1"/>
              <a:t>systematic</a:t>
            </a:r>
            <a:r>
              <a:rPr lang="nl-BE" b="1" dirty="0"/>
              <a:t> review</a:t>
            </a:r>
            <a:r>
              <a:rPr lang="nl-BE" dirty="0"/>
              <a:t>, </a:t>
            </a:r>
            <a:r>
              <a:rPr lang="nl-BE" i="1" dirty="0" err="1"/>
              <a:t>Fasano</a:t>
            </a:r>
            <a:r>
              <a:rPr lang="nl-BE" i="1" dirty="0"/>
              <a:t> et al</a:t>
            </a:r>
            <a:r>
              <a:rPr lang="nl-BE" dirty="0"/>
              <a:t>, JNNP 2013</a:t>
            </a:r>
          </a:p>
          <a:p>
            <a:r>
              <a:rPr lang="nl-BE" b="1" dirty="0" err="1"/>
              <a:t>Ch</a:t>
            </a:r>
            <a:r>
              <a:rPr lang="nl-BE" b="1" dirty="0"/>
              <a:t> 27 Tremor Treatment</a:t>
            </a:r>
            <a:r>
              <a:rPr lang="nl-BE" dirty="0"/>
              <a:t>, </a:t>
            </a:r>
            <a:r>
              <a:rPr lang="nl-BE" i="1" dirty="0" err="1"/>
              <a:t>Pothalil</a:t>
            </a:r>
            <a:r>
              <a:rPr lang="nl-BE" i="1" dirty="0"/>
              <a:t>, </a:t>
            </a:r>
            <a:r>
              <a:rPr lang="nl-BE" i="1" dirty="0" err="1"/>
              <a:t>Vingerhoets</a:t>
            </a:r>
            <a:r>
              <a:rPr lang="nl-BE" dirty="0"/>
              <a:t>, </a:t>
            </a:r>
            <a:r>
              <a:rPr lang="nl-BE" dirty="0" err="1"/>
              <a:t>Parkinsonism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related</a:t>
            </a:r>
            <a:r>
              <a:rPr lang="nl-BE" dirty="0"/>
              <a:t> disorders</a:t>
            </a:r>
          </a:p>
        </p:txBody>
      </p:sp>
    </p:spTree>
    <p:extLst>
      <p:ext uri="{BB962C8B-B14F-4D97-AF65-F5344CB8AC3E}">
        <p14:creationId xmlns:p14="http://schemas.microsoft.com/office/powerpoint/2010/main" val="637892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Differentiaal diagnose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2580" y="2231572"/>
            <a:ext cx="6866840" cy="359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48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Klinisch onderzoek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Rust: </a:t>
            </a:r>
          </a:p>
          <a:p>
            <a:pPr lvl="1"/>
            <a:r>
              <a:rPr lang="nl-BE" dirty="0"/>
              <a:t>Zittend zonder zwaartekracht, liggend</a:t>
            </a:r>
          </a:p>
          <a:p>
            <a:pPr lvl="1"/>
            <a:r>
              <a:rPr lang="nl-BE" dirty="0"/>
              <a:t>Afleiding: </a:t>
            </a:r>
            <a:r>
              <a:rPr lang="nl-BE" dirty="0" err="1"/>
              <a:t>bvb</a:t>
            </a:r>
            <a:r>
              <a:rPr lang="nl-BE" dirty="0"/>
              <a:t> achterwaarts tellen</a:t>
            </a:r>
          </a:p>
          <a:p>
            <a:pPr lvl="1"/>
            <a:r>
              <a:rPr lang="nl-BE" dirty="0"/>
              <a:t>Bij stappen? </a:t>
            </a:r>
            <a:r>
              <a:rPr lang="nl-BE" dirty="0">
                <a:sym typeface="Wingdings" panose="05000000000000000000" pitchFamily="2" charset="2"/>
              </a:rPr>
              <a:t> PD</a:t>
            </a:r>
          </a:p>
          <a:p>
            <a:r>
              <a:rPr lang="nl-BE" dirty="0">
                <a:sym typeface="Wingdings" panose="05000000000000000000" pitchFamily="2" charset="2"/>
              </a:rPr>
              <a:t>Positioneel: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Armen uitgestrekt, pro- en supinatie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Meteen of re-</a:t>
            </a:r>
            <a:r>
              <a:rPr lang="nl-BE" dirty="0" err="1">
                <a:sym typeface="Wingdings" panose="05000000000000000000" pitchFamily="2" charset="2"/>
              </a:rPr>
              <a:t>emerging</a:t>
            </a:r>
            <a:r>
              <a:rPr lang="nl-BE" dirty="0">
                <a:sym typeface="Wingdings" panose="05000000000000000000" pitchFamily="2" charset="2"/>
              </a:rPr>
              <a:t>?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Handen voor het gezicht</a:t>
            </a:r>
          </a:p>
          <a:p>
            <a:r>
              <a:rPr lang="nl-BE" dirty="0">
                <a:sym typeface="Wingdings" panose="05000000000000000000" pitchFamily="2" charset="2"/>
              </a:rPr>
              <a:t>Intentioneel: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Vinger-neus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Water uitgieten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53840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Klinisch onderzoek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Specifieke taken:</a:t>
            </a:r>
          </a:p>
          <a:p>
            <a:pPr lvl="1"/>
            <a:r>
              <a:rPr lang="nl-BE" dirty="0"/>
              <a:t>Spiraal van Archimedes</a:t>
            </a:r>
          </a:p>
          <a:p>
            <a:pPr lvl="1"/>
            <a:r>
              <a:rPr lang="nl-BE" dirty="0"/>
              <a:t>Schrift</a:t>
            </a:r>
          </a:p>
          <a:p>
            <a:r>
              <a:rPr lang="nl-BE" dirty="0" err="1"/>
              <a:t>Extrapyramidale</a:t>
            </a:r>
            <a:r>
              <a:rPr lang="nl-BE" dirty="0"/>
              <a:t> kenmerken:</a:t>
            </a:r>
          </a:p>
          <a:p>
            <a:pPr lvl="1"/>
            <a:r>
              <a:rPr lang="nl-BE" dirty="0"/>
              <a:t>Bradykinesie</a:t>
            </a:r>
          </a:p>
          <a:p>
            <a:pPr lvl="1"/>
            <a:r>
              <a:rPr lang="nl-BE" dirty="0" err="1"/>
              <a:t>Hypokinetisch</a:t>
            </a:r>
            <a:r>
              <a:rPr lang="nl-BE" dirty="0"/>
              <a:t> gangpatroon</a:t>
            </a:r>
          </a:p>
          <a:p>
            <a:pPr lvl="1"/>
            <a:r>
              <a:rPr lang="nl-BE" dirty="0"/>
              <a:t>Rigiditeit</a:t>
            </a:r>
          </a:p>
          <a:p>
            <a:r>
              <a:rPr lang="nl-BE" dirty="0"/>
              <a:t>Aspect:</a:t>
            </a:r>
          </a:p>
          <a:p>
            <a:pPr lvl="1"/>
            <a:r>
              <a:rPr lang="nl-BE" dirty="0"/>
              <a:t>Frequentie</a:t>
            </a:r>
          </a:p>
          <a:p>
            <a:pPr lvl="1"/>
            <a:r>
              <a:rPr lang="nl-BE" dirty="0"/>
              <a:t>Amplitude</a:t>
            </a:r>
          </a:p>
          <a:p>
            <a:pPr lvl="1"/>
            <a:r>
              <a:rPr lang="nl-BE" dirty="0"/>
              <a:t>Richting</a:t>
            </a:r>
          </a:p>
          <a:p>
            <a:pPr lvl="1"/>
            <a:r>
              <a:rPr lang="nl-BE" dirty="0"/>
              <a:t>Afleidbaarheid</a:t>
            </a:r>
          </a:p>
          <a:p>
            <a:pPr lvl="1"/>
            <a:r>
              <a:rPr lang="nl-BE" dirty="0" err="1"/>
              <a:t>Entrainment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655" y="1825625"/>
            <a:ext cx="4192033" cy="384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54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>
                <a:solidFill>
                  <a:schemeClr val="bg2">
                    <a:lumMod val="75000"/>
                  </a:schemeClr>
                </a:solidFill>
              </a:rPr>
              <a:t>Kliniek en DD</a:t>
            </a:r>
          </a:p>
          <a:p>
            <a:r>
              <a:rPr lang="nl-BE" dirty="0"/>
              <a:t>Versterkte fysiologische tremor</a:t>
            </a:r>
          </a:p>
          <a:p>
            <a:r>
              <a:rPr lang="nl-BE" dirty="0"/>
              <a:t>Essentiële tremor</a:t>
            </a:r>
          </a:p>
          <a:p>
            <a:r>
              <a:rPr lang="nl-BE" dirty="0"/>
              <a:t>Parkinsontremor</a:t>
            </a:r>
          </a:p>
          <a:p>
            <a:r>
              <a:rPr lang="nl-BE" dirty="0"/>
              <a:t>Cerebellaire tremor</a:t>
            </a:r>
          </a:p>
          <a:p>
            <a:r>
              <a:rPr lang="nl-BE" dirty="0"/>
              <a:t>Holmes tremor</a:t>
            </a:r>
          </a:p>
          <a:p>
            <a:r>
              <a:rPr lang="nl-BE" dirty="0" err="1"/>
              <a:t>Dystone</a:t>
            </a:r>
            <a:r>
              <a:rPr lang="nl-BE" dirty="0"/>
              <a:t> tremor</a:t>
            </a:r>
          </a:p>
          <a:p>
            <a:r>
              <a:rPr lang="nl-BE" dirty="0"/>
              <a:t>Orthostatische tremor</a:t>
            </a:r>
          </a:p>
          <a:p>
            <a:r>
              <a:rPr lang="nl-BE" dirty="0"/>
              <a:t>Functionele tremor</a:t>
            </a:r>
          </a:p>
          <a:p>
            <a:r>
              <a:rPr lang="nl-BE" dirty="0" err="1"/>
              <a:t>Neuropathische</a:t>
            </a:r>
            <a:r>
              <a:rPr lang="nl-BE" dirty="0"/>
              <a:t> tremor</a:t>
            </a:r>
          </a:p>
          <a:p>
            <a:r>
              <a:rPr lang="nl-BE" dirty="0">
                <a:solidFill>
                  <a:schemeClr val="bg2">
                    <a:lumMod val="75000"/>
                  </a:schemeClr>
                </a:solidFill>
              </a:rPr>
              <a:t>Behandeling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20816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Versterkte fysiologische tremor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Lage amplitude, hoge frequentie (&gt; 6Hz)</a:t>
            </a:r>
          </a:p>
          <a:p>
            <a:r>
              <a:rPr lang="nl-BE" dirty="0"/>
              <a:t>Overwegend </a:t>
            </a:r>
            <a:r>
              <a:rPr lang="nl-BE" dirty="0" err="1"/>
              <a:t>posturaal</a:t>
            </a:r>
            <a:endParaRPr lang="nl-BE" dirty="0"/>
          </a:p>
          <a:p>
            <a:r>
              <a:rPr lang="nl-BE" dirty="0"/>
              <a:t>Drugs, angst, stress, energy drinks, </a:t>
            </a:r>
            <a:r>
              <a:rPr lang="nl-BE" dirty="0" err="1"/>
              <a:t>caffeïne</a:t>
            </a:r>
            <a:endParaRPr lang="nl-BE" dirty="0"/>
          </a:p>
          <a:p>
            <a:r>
              <a:rPr lang="nl-BE" dirty="0"/>
              <a:t>Metabool: </a:t>
            </a:r>
          </a:p>
          <a:p>
            <a:pPr lvl="1"/>
            <a:r>
              <a:rPr lang="nl-BE" dirty="0" err="1"/>
              <a:t>hyperthyreoidie</a:t>
            </a:r>
            <a:endParaRPr lang="nl-BE" dirty="0"/>
          </a:p>
          <a:p>
            <a:pPr lvl="1"/>
            <a:r>
              <a:rPr lang="nl-BE" dirty="0" err="1"/>
              <a:t>Hyperparathyreoidie</a:t>
            </a:r>
            <a:endParaRPr lang="nl-BE" dirty="0"/>
          </a:p>
          <a:p>
            <a:pPr lvl="1"/>
            <a:r>
              <a:rPr lang="nl-BE" dirty="0" err="1"/>
              <a:t>Hypoglycemie</a:t>
            </a:r>
            <a:endParaRPr lang="nl-BE" dirty="0"/>
          </a:p>
          <a:p>
            <a:pPr lvl="1"/>
            <a:r>
              <a:rPr lang="nl-BE" dirty="0"/>
              <a:t>nierfalen</a:t>
            </a:r>
          </a:p>
          <a:p>
            <a:pPr lvl="1"/>
            <a:r>
              <a:rPr lang="nl-BE" dirty="0"/>
              <a:t>Gedaald Mg, Ca en Na</a:t>
            </a:r>
          </a:p>
          <a:p>
            <a:r>
              <a:rPr lang="nl-BE" dirty="0"/>
              <a:t>Reageert ook op alcohol en medicatie voor ET</a:t>
            </a:r>
          </a:p>
          <a:p>
            <a:pPr marL="0" indent="0">
              <a:buNone/>
            </a:pPr>
            <a:r>
              <a:rPr lang="nl-BE" dirty="0">
                <a:sym typeface="Wingdings" pitchFamily="2" charset="2"/>
              </a:rPr>
              <a:t> </a:t>
            </a:r>
            <a:r>
              <a:rPr lang="nl-BE" dirty="0">
                <a:solidFill>
                  <a:srgbClr val="FF0000"/>
                </a:solidFill>
                <a:sym typeface="Wingdings" pitchFamily="2" charset="2"/>
              </a:rPr>
              <a:t>medicatielijst checken en labo doen is eerste stap</a:t>
            </a:r>
            <a:endParaRPr lang="nl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17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569" y="578099"/>
            <a:ext cx="6772861" cy="570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428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1011</Words>
  <Application>Microsoft Macintosh PowerPoint</Application>
  <PresentationFormat>Breedbeeld</PresentationFormat>
  <Paragraphs>221</Paragraphs>
  <Slides>33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Kantoorthema</vt:lpstr>
      <vt:lpstr>Tremor: diagnostiek en behandeling</vt:lpstr>
      <vt:lpstr>Inhoud</vt:lpstr>
      <vt:lpstr>Inhoud</vt:lpstr>
      <vt:lpstr>Differentiaal diagnose</vt:lpstr>
      <vt:lpstr>Klinisch onderzoek</vt:lpstr>
      <vt:lpstr>Klinisch onderzoek</vt:lpstr>
      <vt:lpstr>Inhoud</vt:lpstr>
      <vt:lpstr>Versterkte fysiologische tremor</vt:lpstr>
      <vt:lpstr>PowerPoint-presentatie</vt:lpstr>
      <vt:lpstr>Essentiële tremor (ET)</vt:lpstr>
      <vt:lpstr>Essentiële tremor</vt:lpstr>
      <vt:lpstr>Essentiële tremor</vt:lpstr>
      <vt:lpstr>Parkinson (PD) tremor</vt:lpstr>
      <vt:lpstr>Cerebellaire tremor</vt:lpstr>
      <vt:lpstr>Holmes tremor (rubraal, mesencephalon)</vt:lpstr>
      <vt:lpstr>Dystone tremor (DT)</vt:lpstr>
      <vt:lpstr>Orthostatische tremor</vt:lpstr>
      <vt:lpstr>Diagnose: EMG</vt:lpstr>
      <vt:lpstr>Psychogene tremor</vt:lpstr>
      <vt:lpstr>Neuropathische tremor</vt:lpstr>
      <vt:lpstr>Diagnostiek</vt:lpstr>
      <vt:lpstr>Inhoud</vt:lpstr>
      <vt:lpstr>Behandeling</vt:lpstr>
      <vt:lpstr>Behandeling</vt:lpstr>
      <vt:lpstr>Behandeling</vt:lpstr>
      <vt:lpstr>Behandeling</vt:lpstr>
      <vt:lpstr>Behandeling: Betablokkers</vt:lpstr>
      <vt:lpstr>Behandeling: Primidone</vt:lpstr>
      <vt:lpstr>Behandeling</vt:lpstr>
      <vt:lpstr>Behandeling: DBS (deep brain stimulation)</vt:lpstr>
      <vt:lpstr>Behandeling: Vim DBS</vt:lpstr>
      <vt:lpstr>Take home messages</vt:lpstr>
      <vt:lpstr>Bronnen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Tremor</dc:title>
  <dc:creator>Emke Maréchal</dc:creator>
  <cp:lastModifiedBy>Emke Maréchal</cp:lastModifiedBy>
  <cp:revision>61</cp:revision>
  <dcterms:created xsi:type="dcterms:W3CDTF">2016-09-07T11:50:57Z</dcterms:created>
  <dcterms:modified xsi:type="dcterms:W3CDTF">2021-11-25T20:16:04Z</dcterms:modified>
</cp:coreProperties>
</file>