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2"/>
  </p:notesMasterIdLst>
  <p:sldIdLst>
    <p:sldId id="257" r:id="rId2"/>
    <p:sldId id="261" r:id="rId3"/>
    <p:sldId id="267" r:id="rId4"/>
    <p:sldId id="263" r:id="rId5"/>
    <p:sldId id="264" r:id="rId6"/>
    <p:sldId id="269" r:id="rId7"/>
    <p:sldId id="268" r:id="rId8"/>
    <p:sldId id="270" r:id="rId9"/>
    <p:sldId id="271" r:id="rId10"/>
    <p:sldId id="272" r:id="rId11"/>
    <p:sldId id="274" r:id="rId12"/>
    <p:sldId id="279" r:id="rId13"/>
    <p:sldId id="265" r:id="rId14"/>
    <p:sldId id="256" r:id="rId15"/>
    <p:sldId id="283" r:id="rId16"/>
    <p:sldId id="282" r:id="rId17"/>
    <p:sldId id="258" r:id="rId18"/>
    <p:sldId id="293" r:id="rId19"/>
    <p:sldId id="285" r:id="rId20"/>
    <p:sldId id="286" r:id="rId21"/>
    <p:sldId id="284" r:id="rId22"/>
    <p:sldId id="288" r:id="rId23"/>
    <p:sldId id="287" r:id="rId24"/>
    <p:sldId id="289" r:id="rId25"/>
    <p:sldId id="290" r:id="rId26"/>
    <p:sldId id="291" r:id="rId27"/>
    <p:sldId id="292" r:id="rId28"/>
    <p:sldId id="294" r:id="rId29"/>
    <p:sldId id="295" r:id="rId30"/>
    <p:sldId id="296" r:id="rId31"/>
    <p:sldId id="297" r:id="rId32"/>
    <p:sldId id="298" r:id="rId33"/>
    <p:sldId id="299" r:id="rId34"/>
    <p:sldId id="302" r:id="rId35"/>
    <p:sldId id="303" r:id="rId36"/>
    <p:sldId id="305" r:id="rId37"/>
    <p:sldId id="304" r:id="rId38"/>
    <p:sldId id="306" r:id="rId39"/>
    <p:sldId id="307" r:id="rId40"/>
    <p:sldId id="308" r:id="rId41"/>
    <p:sldId id="311" r:id="rId42"/>
    <p:sldId id="309" r:id="rId43"/>
    <p:sldId id="310" r:id="rId44"/>
    <p:sldId id="312" r:id="rId45"/>
    <p:sldId id="300" r:id="rId46"/>
    <p:sldId id="313" r:id="rId47"/>
    <p:sldId id="466" r:id="rId48"/>
    <p:sldId id="467" r:id="rId49"/>
    <p:sldId id="468" r:id="rId50"/>
    <p:sldId id="301" r:id="rId51"/>
  </p:sldIdLst>
  <p:sldSz cx="12192000" cy="6858000"/>
  <p:notesSz cx="6797675" cy="9928225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E5B723B-A4BB-4B04-A07F-3E379150D556}" v="23" dt="2021-11-17T17:32:32.82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26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346AF1-E521-464D-B7B9-484A9731C375}" type="datetimeFigureOut">
              <a:rPr lang="en-GB" smtClean="0"/>
              <a:t>17/11/2021</a:t>
            </a:fld>
            <a:endParaRPr lang="en-GB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1FDACD-8F5B-4F12-921D-EFD4FD959899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61476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1DC9E2-F7F1-4719-8B2E-AF9AF7248049}" type="slidenum">
              <a:rPr lang="nl-BE" smtClean="0"/>
              <a:t>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6938943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949D56B7-EC84-4121-9B7B-FC9C4A2FD2A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743E70-3A77-4332-9277-C3BAE9F0E3C4}" type="slidenum">
              <a:rPr lang="nl-NL" altLang="nl-BE"/>
              <a:pPr/>
              <a:t>45</a:t>
            </a:fld>
            <a:endParaRPr lang="nl-NL" altLang="nl-BE"/>
          </a:p>
        </p:txBody>
      </p:sp>
      <p:sp>
        <p:nvSpPr>
          <p:cNvPr id="22530" name="Rectangle 2">
            <a:extLst>
              <a:ext uri="{FF2B5EF4-FFF2-40B4-BE49-F238E27FC236}">
                <a16:creationId xmlns:a16="http://schemas.microsoft.com/office/drawing/2014/main" id="{15C4F761-AF7A-4D48-8795-CC565621525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DE603082-AF3B-4482-B1AB-88C7B9A7082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altLang="nl-BE" dirty="0"/>
              <a:t>De klinische symptomen die zeer variabel kunnen zijn worden veroorzaakt door een combinatie van vasospasme, micro-angiopathie en multipele veranderingen in de </a:t>
            </a:r>
            <a:r>
              <a:rPr lang="nl-BE" altLang="nl-BE" dirty="0" err="1"/>
              <a:t>autoregulatiesystemen</a:t>
            </a:r>
            <a:r>
              <a:rPr lang="nl-BE" altLang="nl-BE" dirty="0"/>
              <a:t> en humorale systemen die het volume en bloeddruk regelen</a:t>
            </a:r>
            <a:endParaRPr lang="nl-NL" altLang="nl-BE" dirty="0"/>
          </a:p>
          <a:p>
            <a:endParaRPr lang="nl-BE" altLang="nl-BE" dirty="0"/>
          </a:p>
          <a:p>
            <a:r>
              <a:rPr lang="nl-BE" altLang="nl-BE" dirty="0"/>
              <a:t>Dit gegeven is essentieel in het aanpakken van de aandoening : de bloeddruk mag niet te laag worden om geen hypoperfusie te veroorzaken (zeker niet van het placentaire bed). Bij medicamenteuze normalisatie van de bloeddruk kan met andere woorden de situatie zeker </a:t>
            </a:r>
            <a:r>
              <a:rPr lang="nl-BE" altLang="nl-BE" dirty="0" err="1"/>
              <a:t>fetaal</a:t>
            </a:r>
            <a:r>
              <a:rPr lang="nl-BE" altLang="nl-BE" dirty="0"/>
              <a:t> nog erger maken. </a:t>
            </a:r>
          </a:p>
          <a:p>
            <a:endParaRPr lang="nl-BE" altLang="nl-BE" dirty="0"/>
          </a:p>
          <a:p>
            <a:r>
              <a:rPr lang="nl-BE" altLang="nl-BE" dirty="0"/>
              <a:t>enerzijds slechte perfusie die veel meer is dan een eenvoudige hypertensie aangezien de microangiopathie die met de pathologie gepaard gaat verschillende systemen aantast. </a:t>
            </a:r>
          </a:p>
          <a:p>
            <a:r>
              <a:rPr lang="nl-BE" altLang="nl-BE" dirty="0" err="1"/>
              <a:t>Afhakelijk</a:t>
            </a:r>
            <a:r>
              <a:rPr lang="nl-BE" altLang="nl-BE" dirty="0"/>
              <a:t> van het aangetaste systeem krijgen we andere symptomen die al dan niet samen kunnen voorkomen. </a:t>
            </a:r>
          </a:p>
          <a:p>
            <a:endParaRPr lang="nl-NL" altLang="nl-BE" dirty="0"/>
          </a:p>
        </p:txBody>
      </p:sp>
    </p:spTree>
    <p:extLst>
      <p:ext uri="{BB962C8B-B14F-4D97-AF65-F5344CB8AC3E}">
        <p14:creationId xmlns:p14="http://schemas.microsoft.com/office/powerpoint/2010/main" val="23357088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GA zoet maakte er en thesis over : development of </a:t>
            </a:r>
            <a:r>
              <a:rPr lang="nl-BE" dirty="0" err="1"/>
              <a:t>cardiovascular</a:t>
            </a:r>
            <a:r>
              <a:rPr lang="nl-BE" dirty="0"/>
              <a:t> </a:t>
            </a:r>
            <a:r>
              <a:rPr lang="nl-BE" dirty="0" err="1"/>
              <a:t>disease</a:t>
            </a:r>
            <a:r>
              <a:rPr lang="nl-BE" dirty="0"/>
              <a:t> </a:t>
            </a:r>
            <a:r>
              <a:rPr lang="nl-BE" dirty="0" err="1"/>
              <a:t>after</a:t>
            </a:r>
            <a:r>
              <a:rPr lang="nl-BE" dirty="0"/>
              <a:t> </a:t>
            </a:r>
            <a:r>
              <a:rPr lang="nl-BE" dirty="0" err="1"/>
              <a:t>pregnancy</a:t>
            </a:r>
            <a:r>
              <a:rPr lang="nl-BE" dirty="0"/>
              <a:t> </a:t>
            </a:r>
          </a:p>
          <a:p>
            <a:r>
              <a:rPr lang="nl-BE" dirty="0"/>
              <a:t>2017 </a:t>
            </a:r>
          </a:p>
          <a:p>
            <a:endParaRPr lang="nl-BE" dirty="0"/>
          </a:p>
          <a:p>
            <a:r>
              <a:rPr lang="nl-BE" baseline="0" dirty="0"/>
              <a:t>hypertensie tijdens de zwangerschap : 4x hoger </a:t>
            </a:r>
            <a:r>
              <a:rPr lang="nl-BE" baseline="0" dirty="0" err="1"/>
              <a:t>risicio</a:t>
            </a:r>
            <a:r>
              <a:rPr lang="nl-BE" baseline="0" dirty="0"/>
              <a:t> op hypertensie , 2x hoger risico op hartinfarct 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E9B96F-E99B-409B-BB58-913F30AE95C2}" type="slidenum">
              <a:rPr lang="nl-BE" smtClean="0"/>
              <a:t>46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315342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nl-BE" altLang="nl-BE" sz="1200"/>
              <a:t>Dit in tegenstelling tot pre-</a:t>
            </a:r>
            <a:r>
              <a:rPr lang="nl-BE" altLang="nl-BE" sz="1200" err="1"/>
              <a:t>ecclampsie</a:t>
            </a:r>
            <a:r>
              <a:rPr lang="nl-BE" altLang="nl-BE" sz="1200"/>
              <a:t> met à </a:t>
            </a:r>
            <a:r>
              <a:rPr lang="nl-BE" altLang="nl-BE" sz="1200" err="1"/>
              <a:t>terme</a:t>
            </a:r>
            <a:r>
              <a:rPr lang="nl-BE" altLang="nl-BE" sz="1200"/>
              <a:t> partus die geen risicostijging geeft. </a:t>
            </a:r>
          </a:p>
          <a:p>
            <a:pPr>
              <a:lnSpc>
                <a:spcPct val="80000"/>
              </a:lnSpc>
            </a:pPr>
            <a:r>
              <a:rPr lang="nl-BE" altLang="nl-BE" sz="1200"/>
              <a:t>De associatie tussen pre-</a:t>
            </a:r>
            <a:r>
              <a:rPr lang="nl-BE" altLang="nl-BE" sz="1200" err="1"/>
              <a:t>ecclampsie</a:t>
            </a:r>
            <a:r>
              <a:rPr lang="nl-BE" altLang="nl-BE" sz="1200"/>
              <a:t> vroeger in de zwangerschap en cardiovasculaire pathologie en het niet bestaan van dergelijk verband met pre-</a:t>
            </a:r>
            <a:r>
              <a:rPr lang="nl-BE" altLang="nl-BE" sz="1200" err="1"/>
              <a:t>ecclampsie</a:t>
            </a:r>
            <a:r>
              <a:rPr lang="nl-BE" altLang="nl-BE" sz="1200"/>
              <a:t> laat in de zwangerschap laat vermoeden dat de pathogenese en de prognose van deze twee entiteiten mogelijk verschillend is. </a:t>
            </a:r>
          </a:p>
          <a:p>
            <a:pPr>
              <a:lnSpc>
                <a:spcPct val="80000"/>
              </a:lnSpc>
            </a:pPr>
            <a:endParaRPr lang="nl-BE" altLang="nl-BE" sz="1200"/>
          </a:p>
          <a:p>
            <a:pPr>
              <a:lnSpc>
                <a:spcPct val="80000"/>
              </a:lnSpc>
            </a:pPr>
            <a:r>
              <a:rPr lang="nl-BE" altLang="nl-BE" sz="1200"/>
              <a:t>Zwangerschapshypertensie geeft veel minder morbiditeit tijdens dan pre-</a:t>
            </a:r>
            <a:r>
              <a:rPr lang="nl-BE" altLang="nl-BE" sz="1200" err="1"/>
              <a:t>ecclampsie</a:t>
            </a:r>
            <a:r>
              <a:rPr lang="nl-BE" altLang="nl-BE" sz="1200"/>
              <a:t> maar grote observationele studies tonen wel aan dat dit vaak geassocieerd is met een belangrijke risicostijging voor het ontwikkelen van essentiële hypertensie. </a:t>
            </a:r>
          </a:p>
          <a:p>
            <a:pPr>
              <a:lnSpc>
                <a:spcPct val="80000"/>
              </a:lnSpc>
            </a:pPr>
            <a:r>
              <a:rPr lang="nl-BE" altLang="nl-BE" sz="1200" err="1"/>
              <a:t>Één</a:t>
            </a:r>
            <a:r>
              <a:rPr lang="nl-BE" altLang="nl-BE" sz="1200"/>
              <a:t> </a:t>
            </a:r>
            <a:r>
              <a:rPr lang="nl-BE" altLang="nl-BE" sz="1200" err="1"/>
              <a:t>raport</a:t>
            </a:r>
            <a:r>
              <a:rPr lang="nl-BE" altLang="nl-BE" sz="1200"/>
              <a:t> met 5j follow up toont aan dat 5% van de vrouwen met pre-</a:t>
            </a:r>
            <a:r>
              <a:rPr lang="nl-BE" altLang="nl-BE" sz="1200" err="1"/>
              <a:t>ecclampsie</a:t>
            </a:r>
            <a:r>
              <a:rPr lang="nl-BE" altLang="nl-BE" sz="1200"/>
              <a:t> essentiële hypertensie ontwikkelt </a:t>
            </a:r>
            <a:r>
              <a:rPr lang="nl-BE" altLang="nl-BE" sz="1200" err="1"/>
              <a:t>tov</a:t>
            </a:r>
            <a:r>
              <a:rPr lang="nl-BE" altLang="nl-BE" sz="1200"/>
              <a:t> 16% bij de vrouwen die zwangerschapshypertensie doormaakten. </a:t>
            </a:r>
          </a:p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1DC9E2-F7F1-4719-8B2E-AF9AF7248049}" type="slidenum">
              <a:rPr lang="nl-BE" smtClean="0"/>
              <a:t>48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6393677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Ik had nog enkele </a:t>
            </a:r>
            <a:r>
              <a:rPr lang="nl-BE" dirty="0" err="1"/>
              <a:t>menopause</a:t>
            </a:r>
            <a:r>
              <a:rPr lang="nl-BE" dirty="0"/>
              <a:t> topics</a:t>
            </a:r>
          </a:p>
          <a:p>
            <a:r>
              <a:rPr lang="nl-BE" dirty="0"/>
              <a:t>Wanneer eerste RX mammografie </a:t>
            </a:r>
          </a:p>
          <a:p>
            <a:r>
              <a:rPr lang="nl-BE" dirty="0"/>
              <a:t>Gewichtstoename in de zwangerschap </a:t>
            </a:r>
          </a:p>
          <a:p>
            <a:r>
              <a:rPr lang="nl-BE" dirty="0" err="1"/>
              <a:t>Boostrix</a:t>
            </a:r>
            <a:r>
              <a:rPr lang="nl-BE" dirty="0"/>
              <a:t> echt nodig</a:t>
            </a:r>
          </a:p>
          <a:p>
            <a:r>
              <a:rPr lang="nl-BE" dirty="0"/>
              <a:t>Pilswitch hoe pak ik het aan </a:t>
            </a:r>
          </a:p>
          <a:p>
            <a:r>
              <a:rPr lang="nl-BE" dirty="0"/>
              <a:t>VBHC </a:t>
            </a:r>
          </a:p>
          <a:p>
            <a:r>
              <a:rPr lang="nl-BE" dirty="0"/>
              <a:t>Nieuwe oestrogeen lokale therapie </a:t>
            </a:r>
          </a:p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1DC9E2-F7F1-4719-8B2E-AF9AF7248049}" type="slidenum">
              <a:rPr lang="nl-BE" smtClean="0"/>
              <a:t>50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058588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1DC9E2-F7F1-4719-8B2E-AF9AF7248049}" type="slidenum">
              <a:rPr lang="nl-BE" smtClean="0"/>
              <a:t>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950716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</a:t>
            </a:r>
            <a:r>
              <a:rPr lang="nl-BE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task</a:t>
            </a:r>
            <a:r>
              <a:rPr lang="nl-BE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force </a:t>
            </a:r>
            <a:r>
              <a:rPr lang="nl-BE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uniformly</a:t>
            </a:r>
            <a:r>
              <a:rPr lang="nl-BE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BE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recommends</a:t>
            </a:r>
            <a:r>
              <a:rPr lang="nl-BE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BE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that</a:t>
            </a:r>
            <a:r>
              <a:rPr lang="nl-BE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BE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healthcare</a:t>
            </a:r>
            <a:r>
              <a:rPr lang="nl-BE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providers </a:t>
            </a:r>
            <a:r>
              <a:rPr lang="nl-BE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identify</a:t>
            </a:r>
            <a:r>
              <a:rPr lang="nl-BE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BE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</a:t>
            </a:r>
            <a:r>
              <a:rPr lang="nl-BE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BE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newly</a:t>
            </a:r>
            <a:r>
              <a:rPr lang="nl-BE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pregnant </a:t>
            </a:r>
            <a:r>
              <a:rPr lang="nl-BE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women</a:t>
            </a:r>
            <a:r>
              <a:rPr lang="nl-BE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at high risk </a:t>
            </a:r>
            <a:r>
              <a:rPr lang="nl-BE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</a:t>
            </a:r>
            <a:r>
              <a:rPr lang="nl-BE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BE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thyroid</a:t>
            </a:r>
            <a:r>
              <a:rPr lang="nl-BE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BE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disease</a:t>
            </a:r>
            <a:r>
              <a:rPr lang="nl-BE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nl-BE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</a:t>
            </a:r>
            <a:r>
              <a:rPr lang="nl-BE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BE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would</a:t>
            </a:r>
            <a:r>
              <a:rPr lang="nl-BE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BE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include</a:t>
            </a:r>
            <a:r>
              <a:rPr lang="nl-BE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BE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women</a:t>
            </a:r>
            <a:r>
              <a:rPr lang="nl-BE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BE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</a:t>
            </a:r>
            <a:r>
              <a:rPr lang="nl-BE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nl-BE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history</a:t>
            </a:r>
            <a:r>
              <a:rPr lang="nl-BE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</a:t>
            </a:r>
            <a:r>
              <a:rPr lang="nl-BE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thyroid</a:t>
            </a:r>
            <a:r>
              <a:rPr lang="nl-BE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BE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dysfunction</a:t>
            </a:r>
            <a:r>
              <a:rPr lang="nl-BE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nl-BE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symptoms</a:t>
            </a:r>
            <a:r>
              <a:rPr lang="nl-BE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or </a:t>
            </a:r>
            <a:r>
              <a:rPr lang="nl-BE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signs</a:t>
            </a:r>
            <a:r>
              <a:rPr lang="nl-BE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</a:t>
            </a:r>
            <a:r>
              <a:rPr lang="nl-BE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thyroid</a:t>
            </a:r>
            <a:r>
              <a:rPr lang="nl-BE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BE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dysfunction</a:t>
            </a:r>
            <a:r>
              <a:rPr lang="nl-BE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nl-BE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presence</a:t>
            </a:r>
            <a:r>
              <a:rPr lang="nl-BE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a </a:t>
            </a:r>
            <a:r>
              <a:rPr lang="nl-BE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goiter</a:t>
            </a:r>
            <a:r>
              <a:rPr lang="nl-BE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nl-BE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nl-BE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BE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known</a:t>
            </a:r>
            <a:r>
              <a:rPr lang="nl-BE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BE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thyroid</a:t>
            </a:r>
            <a:r>
              <a:rPr lang="nl-BE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antibody </a:t>
            </a:r>
            <a:r>
              <a:rPr lang="nl-BE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positivity</a:t>
            </a:r>
            <a:r>
              <a:rPr lang="nl-BE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nl-BE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Other</a:t>
            </a:r>
            <a:r>
              <a:rPr lang="nl-BE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risk factors </a:t>
            </a:r>
            <a:r>
              <a:rPr lang="nl-BE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</a:t>
            </a:r>
            <a:r>
              <a:rPr lang="nl-BE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BE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thyroid</a:t>
            </a:r>
            <a:r>
              <a:rPr lang="nl-BE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BE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disease</a:t>
            </a:r>
            <a:r>
              <a:rPr lang="nl-BE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BE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include</a:t>
            </a:r>
            <a:endParaRPr lang="nl-BE" sz="120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BE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age</a:t>
            </a:r>
            <a:r>
              <a:rPr lang="nl-BE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&gt; 30 </a:t>
            </a:r>
            <a:r>
              <a:rPr lang="nl-BE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years</a:t>
            </a:r>
            <a:r>
              <a:rPr lang="nl-BE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(145,607),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BE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two</a:t>
            </a:r>
            <a:r>
              <a:rPr lang="nl-BE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or more prior </a:t>
            </a:r>
            <a:r>
              <a:rPr lang="nl-BE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pregnancies</a:t>
            </a:r>
            <a:r>
              <a:rPr lang="nl-BE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(619)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BE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history</a:t>
            </a:r>
            <a:r>
              <a:rPr lang="nl-BE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diabetes mellitus type 1 (608) or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BE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other</a:t>
            </a:r>
            <a:r>
              <a:rPr lang="nl-BE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BE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autoimmune</a:t>
            </a:r>
            <a:r>
              <a:rPr lang="nl-BE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disorders (609),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BE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history</a:t>
            </a:r>
            <a:r>
              <a:rPr lang="nl-BE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</a:t>
            </a:r>
            <a:r>
              <a:rPr lang="nl-BE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pregnancy</a:t>
            </a:r>
            <a:r>
              <a:rPr lang="nl-BE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BE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loss</a:t>
            </a:r>
            <a:r>
              <a:rPr lang="nl-BE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nl-BE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preterm</a:t>
            </a:r>
            <a:r>
              <a:rPr lang="nl-BE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delivery or </a:t>
            </a:r>
            <a:r>
              <a:rPr lang="nl-BE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infertility</a:t>
            </a:r>
            <a:r>
              <a:rPr lang="nl-BE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(206,208),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BE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history</a:t>
            </a:r>
            <a:r>
              <a:rPr lang="nl-BE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</a:t>
            </a:r>
            <a:r>
              <a:rPr lang="nl-BE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head</a:t>
            </a:r>
            <a:r>
              <a:rPr lang="nl-BE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or </a:t>
            </a:r>
            <a:r>
              <a:rPr lang="nl-BE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neck</a:t>
            </a:r>
            <a:r>
              <a:rPr lang="nl-BE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BE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radiation</a:t>
            </a:r>
            <a:r>
              <a:rPr lang="nl-BE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(610) or prior </a:t>
            </a:r>
            <a:r>
              <a:rPr lang="nl-BE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thyroid</a:t>
            </a:r>
            <a:r>
              <a:rPr lang="nl-BE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BE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surgery</a:t>
            </a:r>
            <a:r>
              <a:rPr lang="nl-BE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(611,612),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BE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family </a:t>
            </a:r>
            <a:r>
              <a:rPr lang="nl-BE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history</a:t>
            </a:r>
            <a:r>
              <a:rPr lang="nl-BE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</a:t>
            </a:r>
            <a:r>
              <a:rPr lang="nl-BE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autoimmune</a:t>
            </a:r>
            <a:r>
              <a:rPr lang="nl-BE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BE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thyroid</a:t>
            </a:r>
            <a:r>
              <a:rPr lang="nl-BE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BE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disease</a:t>
            </a:r>
            <a:r>
              <a:rPr lang="nl-BE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or </a:t>
            </a:r>
            <a:r>
              <a:rPr lang="nl-BE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thyroid</a:t>
            </a:r>
            <a:r>
              <a:rPr lang="nl-BE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BE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dysfunction</a:t>
            </a:r>
            <a:r>
              <a:rPr lang="nl-BE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(613,614), 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BE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morbid</a:t>
            </a:r>
            <a:r>
              <a:rPr lang="nl-BE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BE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obesity</a:t>
            </a:r>
            <a:r>
              <a:rPr lang="nl-BE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(615,616),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BE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use</a:t>
            </a:r>
            <a:r>
              <a:rPr lang="nl-BE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</a:t>
            </a:r>
            <a:r>
              <a:rPr lang="nl-BE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amiodarone</a:t>
            </a:r>
            <a:r>
              <a:rPr lang="nl-BE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(617),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BE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lithium (392), or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BE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recent </a:t>
            </a:r>
            <a:r>
              <a:rPr lang="nl-BE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administration</a:t>
            </a:r>
            <a:r>
              <a:rPr lang="nl-BE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</a:t>
            </a:r>
            <a:r>
              <a:rPr lang="nl-BE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iodinated</a:t>
            </a:r>
            <a:r>
              <a:rPr lang="nl-BE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radiologic contrast (618),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BE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nl-BE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BE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residing</a:t>
            </a:r>
            <a:r>
              <a:rPr lang="nl-BE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area of moderate </a:t>
            </a:r>
            <a:r>
              <a:rPr lang="nl-BE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lang="nl-BE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severe iodine </a:t>
            </a:r>
            <a:r>
              <a:rPr lang="nl-BE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deficiency</a:t>
            </a:r>
            <a:r>
              <a:rPr lang="nl-BE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(620). </a:t>
            </a:r>
            <a:endParaRPr lang="nl-B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1FDACD-8F5B-4F12-921D-EFD4FD959899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8670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err="1"/>
              <a:t>Editoriol</a:t>
            </a:r>
            <a:r>
              <a:rPr lang="nl-BE" dirty="0"/>
              <a:t> NEJM : 3 trials </a:t>
            </a:r>
          </a:p>
          <a:p>
            <a:pPr marL="514350" indent="-514350">
              <a:buAutoNum type="arabicPeriod"/>
            </a:pPr>
            <a:r>
              <a:rPr lang="nl-BE" dirty="0"/>
              <a:t>In subgroep betere zwangerschapsuitkomst bij TSH &gt;2,5 en TPO pos Geen info over </a:t>
            </a:r>
            <a:r>
              <a:rPr lang="nl-BE" dirty="0" err="1"/>
              <a:t>congnitieve</a:t>
            </a:r>
            <a:r>
              <a:rPr lang="nl-BE" dirty="0"/>
              <a:t> </a:t>
            </a:r>
            <a:r>
              <a:rPr lang="nl-BE" dirty="0" err="1"/>
              <a:t>funkties</a:t>
            </a:r>
            <a:r>
              <a:rPr lang="nl-BE" dirty="0"/>
              <a:t> </a:t>
            </a:r>
            <a:r>
              <a:rPr lang="nl-BE" dirty="0" err="1"/>
              <a:t>vh</a:t>
            </a:r>
            <a:r>
              <a:rPr lang="nl-BE" dirty="0"/>
              <a:t> kind </a:t>
            </a:r>
          </a:p>
          <a:p>
            <a:pPr marL="514350" indent="-514350">
              <a:buFont typeface="+mj-lt"/>
              <a:buAutoNum type="arabicPeriod"/>
            </a:pPr>
            <a:r>
              <a:rPr lang="nl-BE" dirty="0"/>
              <a:t>Minder </a:t>
            </a:r>
            <a:r>
              <a:rPr lang="nl-BE" dirty="0" err="1"/>
              <a:t>preterme</a:t>
            </a:r>
            <a:r>
              <a:rPr lang="nl-BE" dirty="0"/>
              <a:t> partus bij therapie van TPO pos moeders </a:t>
            </a:r>
          </a:p>
          <a:p>
            <a:pPr marL="514350" indent="-514350">
              <a:buFont typeface="+mj-lt"/>
              <a:buAutoNum type="arabicPeriod"/>
            </a:pPr>
            <a:r>
              <a:rPr lang="nl-BE" dirty="0"/>
              <a:t>CATS trial : geen effect op </a:t>
            </a:r>
            <a:r>
              <a:rPr lang="nl-BE" dirty="0" err="1"/>
              <a:t>zwangersschapsuitkomst</a:t>
            </a:r>
            <a:r>
              <a:rPr lang="nl-BE" dirty="0"/>
              <a:t> en cognitieve </a:t>
            </a:r>
            <a:r>
              <a:rPr lang="nl-BE" dirty="0" err="1"/>
              <a:t>funkties</a:t>
            </a:r>
            <a:r>
              <a:rPr lang="nl-BE" dirty="0"/>
              <a:t> van het kind </a:t>
            </a:r>
            <a:r>
              <a:rPr lang="nl-BE" dirty="0" err="1"/>
              <a:t>folllow</a:t>
            </a:r>
            <a:r>
              <a:rPr lang="nl-BE" dirty="0"/>
              <a:t>-up 3,5j</a:t>
            </a:r>
          </a:p>
          <a:p>
            <a:pPr marL="514350" indent="-514350">
              <a:buFont typeface="+mj-lt"/>
              <a:buAutoNum type="arabicPeriod"/>
            </a:pPr>
            <a:endParaRPr lang="nl-BE" dirty="0"/>
          </a:p>
          <a:p>
            <a:pPr marL="0" indent="0">
              <a:buNone/>
            </a:pPr>
            <a:r>
              <a:rPr lang="nl-BE" dirty="0"/>
              <a:t>MAAR trials starten laat met substitutie tussen 16-20w !! </a:t>
            </a:r>
            <a:r>
              <a:rPr lang="nl-BE" dirty="0" err="1"/>
              <a:t>Fetale</a:t>
            </a:r>
            <a:r>
              <a:rPr lang="nl-BE" dirty="0"/>
              <a:t> schilklier wordt dan ongeveer werkzaam </a:t>
            </a:r>
          </a:p>
          <a:p>
            <a:pPr marL="0" indent="0">
              <a:buNone/>
            </a:pPr>
            <a:r>
              <a:rPr lang="nl-BE" dirty="0"/>
              <a:t> </a:t>
            </a:r>
          </a:p>
          <a:p>
            <a:pPr marL="0" indent="0">
              <a:buNone/>
            </a:pPr>
            <a:r>
              <a:rPr lang="nl-BE" dirty="0"/>
              <a:t>Uit cohort studies blijkt dat vroeger starten mogelijk wel zinvol is en dat TPO </a:t>
            </a:r>
            <a:r>
              <a:rPr lang="nl-BE" dirty="0" err="1"/>
              <a:t>positiviteit</a:t>
            </a:r>
            <a:r>
              <a:rPr lang="nl-BE" dirty="0"/>
              <a:t> de risico’s vergroot</a:t>
            </a:r>
          </a:p>
          <a:p>
            <a:pPr marL="0" indent="0">
              <a:buNone/>
            </a:pPr>
            <a:r>
              <a:rPr lang="nl-BE" dirty="0" err="1"/>
              <a:t>Maw</a:t>
            </a:r>
            <a:r>
              <a:rPr lang="nl-BE" dirty="0"/>
              <a:t> : goedkope therapie die voordeel kan hebben en weinig nadelen lijkt te hebben</a:t>
            </a:r>
          </a:p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1DC9E2-F7F1-4719-8B2E-AF9AF7248049}" type="slidenum">
              <a:rPr lang="nl-BE" smtClean="0"/>
              <a:t>26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941867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Vanaf</a:t>
            </a:r>
            <a:r>
              <a:rPr lang="en-GB" dirty="0"/>
              <a:t> 3 </a:t>
            </a:r>
            <a:r>
              <a:rPr lang="en-GB" dirty="0" err="1"/>
              <a:t>cystitiden</a:t>
            </a:r>
            <a:r>
              <a:rPr lang="en-GB" dirty="0"/>
              <a:t> per </a:t>
            </a:r>
            <a:r>
              <a:rPr lang="en-GB" dirty="0" err="1"/>
              <a:t>jaar</a:t>
            </a:r>
            <a:r>
              <a:rPr lang="en-GB" dirty="0"/>
              <a:t> is locale </a:t>
            </a:r>
            <a:r>
              <a:rPr lang="en-GB" dirty="0" err="1"/>
              <a:t>oestrogeen</a:t>
            </a:r>
            <a:r>
              <a:rPr lang="en-GB" dirty="0"/>
              <a:t> </a:t>
            </a:r>
            <a:r>
              <a:rPr lang="en-GB" dirty="0" err="1"/>
              <a:t>applicatie</a:t>
            </a:r>
            <a:r>
              <a:rPr lang="en-GB" dirty="0"/>
              <a:t> </a:t>
            </a:r>
            <a:r>
              <a:rPr lang="en-GB" dirty="0" err="1"/>
              <a:t>effectief</a:t>
            </a:r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1FDACD-8F5B-4F12-921D-EFD4FD959899}" type="slidenum">
              <a:rPr lang="en-GB" smtClean="0"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31189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Bv</a:t>
            </a:r>
            <a:r>
              <a:rPr lang="en-GB" dirty="0"/>
              <a:t> DES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397C73-BAF6-4139-8022-BC68CB0A8C57}" type="slidenum">
              <a:rPr lang="en-GB" smtClean="0"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08456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Bv</a:t>
            </a:r>
            <a:r>
              <a:rPr lang="en-GB" dirty="0"/>
              <a:t> </a:t>
            </a:r>
            <a:r>
              <a:rPr lang="en-GB" dirty="0" err="1"/>
              <a:t>Bisfenol</a:t>
            </a:r>
            <a:r>
              <a:rPr lang="en-GB" dirty="0"/>
              <a:t> A, </a:t>
            </a:r>
            <a:r>
              <a:rPr lang="en-GB" dirty="0" err="1"/>
              <a:t>Ftalaten</a:t>
            </a:r>
            <a:r>
              <a:rPr lang="en-GB" dirty="0"/>
              <a:t>, </a:t>
            </a:r>
            <a:r>
              <a:rPr lang="en-GB" dirty="0" err="1"/>
              <a:t>polychloorbifenylen</a:t>
            </a:r>
            <a:r>
              <a:rPr lang="en-GB" dirty="0"/>
              <a:t>, </a:t>
            </a:r>
            <a:r>
              <a:rPr lang="en-GB" dirty="0" err="1"/>
              <a:t>dioxines</a:t>
            </a:r>
            <a:r>
              <a:rPr lang="en-GB" dirty="0"/>
              <a:t> en </a:t>
            </a:r>
            <a:r>
              <a:rPr lang="en-GB" dirty="0" err="1"/>
              <a:t>furanen</a:t>
            </a:r>
            <a:r>
              <a:rPr lang="en-GB" dirty="0"/>
              <a:t> </a:t>
            </a:r>
            <a:r>
              <a:rPr lang="en-GB" dirty="0" err="1"/>
              <a:t>hebben</a:t>
            </a:r>
            <a:r>
              <a:rPr lang="en-GB" dirty="0"/>
              <a:t> </a:t>
            </a:r>
            <a:r>
              <a:rPr lang="en-GB" dirty="0" err="1"/>
              <a:t>oestrogene</a:t>
            </a:r>
            <a:r>
              <a:rPr lang="en-GB" dirty="0"/>
              <a:t> en anti-</a:t>
            </a:r>
            <a:r>
              <a:rPr lang="en-GB" dirty="0" err="1"/>
              <a:t>androgene</a:t>
            </a:r>
            <a:r>
              <a:rPr lang="en-GB" dirty="0"/>
              <a:t> </a:t>
            </a:r>
            <a:r>
              <a:rPr lang="en-GB" dirty="0" err="1"/>
              <a:t>activiteit</a:t>
            </a:r>
            <a:r>
              <a:rPr lang="en-GB" dirty="0"/>
              <a:t>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397C73-BAF6-4139-8022-BC68CB0A8C57}" type="slidenum">
              <a:rPr lang="en-GB" smtClean="0"/>
              <a:t>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65749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PFOS </a:t>
            </a:r>
            <a:r>
              <a:rPr lang="en-GB" dirty="0" err="1"/>
              <a:t>perfluoroocatnes</a:t>
            </a:r>
            <a:r>
              <a:rPr lang="en-GB" dirty="0"/>
              <a:t> sulfonic acid</a:t>
            </a:r>
          </a:p>
          <a:p>
            <a:r>
              <a:rPr lang="en-GB" dirty="0"/>
              <a:t>Perfluoro </a:t>
            </a:r>
            <a:r>
              <a:rPr lang="en-GB" dirty="0" err="1"/>
              <a:t>actoon</a:t>
            </a:r>
            <a:r>
              <a:rPr lang="en-GB" dirty="0"/>
              <a:t> </a:t>
            </a:r>
            <a:r>
              <a:rPr lang="en-GB" dirty="0" err="1"/>
              <a:t>zuur</a:t>
            </a:r>
            <a:r>
              <a:rPr lang="en-GB" dirty="0"/>
              <a:t> </a:t>
            </a:r>
          </a:p>
          <a:p>
            <a:r>
              <a:rPr lang="en-GB" dirty="0" err="1"/>
              <a:t>Perfluorohexane</a:t>
            </a:r>
            <a:r>
              <a:rPr lang="en-GB" dirty="0"/>
              <a:t> </a:t>
            </a:r>
            <a:r>
              <a:rPr lang="en-GB" dirty="0" err="1"/>
              <a:t>sulphonix</a:t>
            </a:r>
            <a:r>
              <a:rPr lang="en-GB" dirty="0"/>
              <a:t> acid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397C73-BAF6-4139-8022-BC68CB0A8C57}" type="slidenum">
              <a:rPr lang="en-GB" smtClean="0"/>
              <a:t>41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75012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dirty="0"/>
              <a:t>Terwijl vrouwen als doodsoorzaak</a:t>
            </a:r>
            <a:r>
              <a:rPr lang="nl-BE" baseline="0" dirty="0"/>
              <a:t> maar 7% toeschrijven aan hartziekten blijkt dit de belangrijkste doodsoorzaak te zijn </a:t>
            </a:r>
            <a:endParaRPr lang="nl-BE" dirty="0"/>
          </a:p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1DC9E2-F7F1-4719-8B2E-AF9AF7248049}" type="slidenum">
              <a:rPr lang="nl-BE" smtClean="0"/>
              <a:t>44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702490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13AD6B-442C-4CC7-B69F-9139150A25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4164AF56-11AF-48F9-B1B1-B5F69AB0A2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GB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F5AA1E2-333A-42C7-96CB-3B11ADAA13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0CC84-FA64-4EAC-A8FB-DF9C4B16DABA}" type="datetimeFigureOut">
              <a:rPr lang="en-GB" smtClean="0"/>
              <a:t>17/11/2021</a:t>
            </a:fld>
            <a:endParaRPr lang="en-GB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94FA936-D0BA-4A0F-9FDA-F03DBF6769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9FFF433-76F2-4EAE-B5BE-C3E9BB6175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46B78-CE94-46C7-A22B-CDD42D85F771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08543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9067AC8-0694-4E60-A428-DB2446E6A3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35C17CCC-79F4-4EC9-AC77-57F09FB200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26D690F-5AA1-4147-83B5-774946BD86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0CC84-FA64-4EAC-A8FB-DF9C4B16DABA}" type="datetimeFigureOut">
              <a:rPr lang="en-GB" smtClean="0"/>
              <a:t>17/11/2021</a:t>
            </a:fld>
            <a:endParaRPr lang="en-GB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22C7A81-0E7F-4FD9-A34C-68278B00D6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6331477-70B7-44B3-8BAC-49CA0062E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46B78-CE94-46C7-A22B-CDD42D85F771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89450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1204566C-C0F8-4854-990C-A4BA4FD664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62FD4484-075B-4A36-A1BE-D87FA3CA28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7D763A3-CD43-4004-B768-734668DD2D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0CC84-FA64-4EAC-A8FB-DF9C4B16DABA}" type="datetimeFigureOut">
              <a:rPr lang="en-GB" smtClean="0"/>
              <a:t>17/11/2021</a:t>
            </a:fld>
            <a:endParaRPr lang="en-GB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C548E55-311C-4554-AEE1-6C72CA80FE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94A41F8-83C0-4BA3-8C6F-CF55E245C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46B78-CE94-46C7-A22B-CDD42D85F771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82556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2A0A9A-973A-4CE7-A657-73E6B9F513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D0150D5-17DD-40C9-8023-795751511E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C753FBE-365A-466E-A1C0-6B06D03C4F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0CC84-FA64-4EAC-A8FB-DF9C4B16DABA}" type="datetimeFigureOut">
              <a:rPr lang="en-GB" smtClean="0"/>
              <a:t>17/11/2021</a:t>
            </a:fld>
            <a:endParaRPr lang="en-GB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1C341DF-0E59-45BF-AB80-9832E7B637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92FF0D6-41B8-435D-9D09-CE0283159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46B78-CE94-46C7-A22B-CDD42D85F771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57565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F303B1C-A93D-4DEE-BC59-630AA4A153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C5DF94C-D587-4662-96EC-CFE233C0A8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B759AB4-EC1D-42BC-AA75-D7BCF1D1B2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0CC84-FA64-4EAC-A8FB-DF9C4B16DABA}" type="datetimeFigureOut">
              <a:rPr lang="en-GB" smtClean="0"/>
              <a:t>17/11/2021</a:t>
            </a:fld>
            <a:endParaRPr lang="en-GB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DB005CE-49CF-4F1B-B457-BB2EF2C4B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FC3AA5E-AFF4-4734-91B5-9D90386B09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46B78-CE94-46C7-A22B-CDD42D85F771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58758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517345F-1D43-47AC-AB62-D5429E6D83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5BD9993-20B9-4599-A7F6-E1E496E180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B293DA80-0A8C-45FA-9D3F-0436F17CCF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32B38203-A923-4F22-A253-C705726F1A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0CC84-FA64-4EAC-A8FB-DF9C4B16DABA}" type="datetimeFigureOut">
              <a:rPr lang="en-GB" smtClean="0"/>
              <a:t>17/11/2021</a:t>
            </a:fld>
            <a:endParaRPr lang="en-GB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B3B71E60-31D2-4C3E-BA93-B0AD57160C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86BEF085-E84F-4F9B-AEA7-0F023ED4C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46B78-CE94-46C7-A22B-CDD42D85F771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63592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F441FA8-07E1-4BD2-A3A2-066B4032F3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37D119E-896F-4CF0-BA79-9A3F75F5BD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3EF1A95C-D29B-49C0-9C86-0D1C4CC314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46681EE9-DC90-4BB5-8158-61308F01D8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F09B8478-1C2A-424B-9F08-EB412A13B0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DEDF2EAC-5A0F-4611-86A2-CBC9C27D59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0CC84-FA64-4EAC-A8FB-DF9C4B16DABA}" type="datetimeFigureOut">
              <a:rPr lang="en-GB" smtClean="0"/>
              <a:t>17/11/2021</a:t>
            </a:fld>
            <a:endParaRPr lang="en-GB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FD6F1CD6-B64F-4CF1-AFD6-6CDA8B951E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48CE8B32-0EEA-4DBB-9F55-9530ABC45D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46B78-CE94-46C7-A22B-CDD42D85F771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1948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3BBAFB5-7962-430B-AEDC-4B04D5A0AD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3AC5C385-5AFF-4337-9F60-3055F48DE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0CC84-FA64-4EAC-A8FB-DF9C4B16DABA}" type="datetimeFigureOut">
              <a:rPr lang="en-GB" smtClean="0"/>
              <a:t>17/11/2021</a:t>
            </a:fld>
            <a:endParaRPr lang="en-GB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D9227D42-AD1D-4FFC-A078-C61178047E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406693ED-E3ED-4BD4-8669-A470004685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46B78-CE94-46C7-A22B-CDD42D85F771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3656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AB8A32AF-E253-45B7-9D16-EA5DB48181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0CC84-FA64-4EAC-A8FB-DF9C4B16DABA}" type="datetimeFigureOut">
              <a:rPr lang="en-GB" smtClean="0"/>
              <a:t>17/11/2021</a:t>
            </a:fld>
            <a:endParaRPr lang="en-GB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890ABF7-71A7-4BBC-8057-6A8B370C7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113A39E3-4B61-47C5-970A-90F3C317D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46B78-CE94-46C7-A22B-CDD42D85F771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9702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D04D8E5-6216-406D-89AD-F022840D11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14651A3-3269-4585-AA9E-45CD859781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355F2E30-F8CF-4E9C-962E-A81E4B4CB4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35CA0576-A309-401E-8C3A-DC6575B5A7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0CC84-FA64-4EAC-A8FB-DF9C4B16DABA}" type="datetimeFigureOut">
              <a:rPr lang="en-GB" smtClean="0"/>
              <a:t>17/11/2021</a:t>
            </a:fld>
            <a:endParaRPr lang="en-GB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50690B56-5F20-44C2-B01D-1C500DCD89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DDD4079D-AE1B-4DD5-8326-C11079D37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46B78-CE94-46C7-A22B-CDD42D85F771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48862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755BDF-536F-4797-9DB4-EEDA526E17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AC1EB638-7348-4AFB-A8F8-B03B0A5F83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D1032066-5B7F-4AAA-BE2C-04C446347C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31104A8D-6B92-4D66-B87B-48E2261874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0CC84-FA64-4EAC-A8FB-DF9C4B16DABA}" type="datetimeFigureOut">
              <a:rPr lang="en-GB" smtClean="0"/>
              <a:t>17/11/2021</a:t>
            </a:fld>
            <a:endParaRPr lang="en-GB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AA47164D-2C04-4C30-8C67-E9D16BBA6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5C540F24-FF51-4939-80FA-661359B60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46B78-CE94-46C7-A22B-CDD42D85F771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3784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864F67DF-E54B-4457-BEFC-5F20399DC6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9762808-C5E4-4505-B8AE-D556F1FABA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DEA4DB6-7028-4F8E-A328-E20A8672C4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60CC84-FA64-4EAC-A8FB-DF9C4B16DABA}" type="datetimeFigureOut">
              <a:rPr lang="en-GB" smtClean="0"/>
              <a:t>17/11/2021</a:t>
            </a:fld>
            <a:endParaRPr lang="en-GB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AA56CF2-AECC-4792-BA50-7B79396EF2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0D809F5-36B4-4216-8CD3-740CE4A8DB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046B78-CE94-46C7-A22B-CDD42D85F771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1894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6h0uxBJGbMc&amp;ab_channel=Gezinsbondvzw" TargetMode="Externa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F5A5072-7B47-4D32-B52A-4EBBF590B8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715DAF0-AE1B-46C9-8A6B-DB2AA05AB9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2" y="-22693"/>
            <a:ext cx="12191999" cy="437412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000000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016219D-510E-4184-9090-6D5578A87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908719" y="-3931841"/>
            <a:ext cx="4374557" cy="12192000"/>
          </a:xfrm>
          <a:prstGeom prst="rect">
            <a:avLst/>
          </a:prstGeom>
          <a:gradFill>
            <a:gsLst>
              <a:gs pos="40000">
                <a:schemeClr val="accent1">
                  <a:alpha val="0"/>
                </a:schemeClr>
              </a:gs>
              <a:gs pos="100000">
                <a:schemeClr val="accent1">
                  <a:lumMod val="75000"/>
                  <a:alpha val="52000"/>
                </a:scheme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F4A713-7B75-4B21-90D7-5AB19547C7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136696" y="-3703868"/>
            <a:ext cx="4374128" cy="11736479"/>
          </a:xfrm>
          <a:prstGeom prst="rect">
            <a:avLst/>
          </a:prstGeom>
          <a:gradFill>
            <a:gsLst>
              <a:gs pos="17000">
                <a:schemeClr val="accent1">
                  <a:alpha val="0"/>
                </a:schemeClr>
              </a:gs>
              <a:gs pos="100000">
                <a:srgbClr val="000000">
                  <a:alpha val="37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C631C0B-6DA6-4E57-8231-CE32B3434A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" y="-22690"/>
            <a:ext cx="8542485" cy="437412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25000"/>
                </a:srgb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C29501E6-A978-4A61-9689-9085AF97A5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2508972">
            <a:off x="5945431" y="-1032053"/>
            <a:ext cx="4990147" cy="4439131"/>
          </a:xfrm>
          <a:custGeom>
            <a:avLst/>
            <a:gdLst>
              <a:gd name="connsiteX0" fmla="*/ 4990147 w 4990147"/>
              <a:gd name="connsiteY0" fmla="*/ 2229378 h 4439131"/>
              <a:gd name="connsiteX1" fmla="*/ 917384 w 4990147"/>
              <a:gd name="connsiteY1" fmla="*/ 4439131 h 4439131"/>
              <a:gd name="connsiteX2" fmla="*/ 910814 w 4990147"/>
              <a:gd name="connsiteY2" fmla="*/ 4434219 h 4439131"/>
              <a:gd name="connsiteX3" fmla="*/ 0 w 4990147"/>
              <a:gd name="connsiteY3" fmla="*/ 2502877 h 4439131"/>
              <a:gd name="connsiteX4" fmla="*/ 2502877 w 4990147"/>
              <a:gd name="connsiteY4" fmla="*/ 0 h 4439131"/>
              <a:gd name="connsiteX5" fmla="*/ 4954904 w 4990147"/>
              <a:gd name="connsiteY5" fmla="*/ 1998460 h 4439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90147" h="4439131">
                <a:moveTo>
                  <a:pt x="4990147" y="2229378"/>
                </a:moveTo>
                <a:lnTo>
                  <a:pt x="917384" y="4439131"/>
                </a:lnTo>
                <a:lnTo>
                  <a:pt x="910814" y="4434219"/>
                </a:lnTo>
                <a:cubicBezTo>
                  <a:pt x="354557" y="3975154"/>
                  <a:pt x="0" y="3280421"/>
                  <a:pt x="0" y="2502877"/>
                </a:cubicBezTo>
                <a:cubicBezTo>
                  <a:pt x="0" y="1120576"/>
                  <a:pt x="1120576" y="0"/>
                  <a:pt x="2502877" y="0"/>
                </a:cubicBezTo>
                <a:cubicBezTo>
                  <a:pt x="3712390" y="0"/>
                  <a:pt x="4721520" y="857941"/>
                  <a:pt x="4954904" y="1998460"/>
                </a:cubicBezTo>
                <a:close/>
              </a:path>
            </a:pathLst>
          </a:custGeom>
          <a:gradFill>
            <a:gsLst>
              <a:gs pos="0">
                <a:schemeClr val="accent1">
                  <a:alpha val="22000"/>
                </a:schemeClr>
              </a:gs>
              <a:gs pos="87000">
                <a:schemeClr val="accent1">
                  <a:lumMod val="60000"/>
                  <a:lumOff val="40000"/>
                  <a:alpha val="2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A6DCBD3-3693-4B47-B0BD-CC543B5E8D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14824" y="735106"/>
            <a:ext cx="10053763" cy="2928470"/>
          </a:xfrm>
        </p:spPr>
        <p:txBody>
          <a:bodyPr anchor="b">
            <a:normAutofit/>
          </a:bodyPr>
          <a:lstStyle/>
          <a:p>
            <a:pPr algn="l"/>
            <a:r>
              <a:rPr lang="nl-BE" sz="4800" dirty="0">
                <a:solidFill>
                  <a:srgbClr val="FFFFFF"/>
                </a:solidFill>
              </a:rPr>
              <a:t>“Wist - je -  datjes” </a:t>
            </a:r>
            <a:br>
              <a:rPr lang="nl-BE" sz="4800" dirty="0">
                <a:solidFill>
                  <a:srgbClr val="FFFFFF"/>
                </a:solidFill>
              </a:rPr>
            </a:br>
            <a:br>
              <a:rPr lang="nl-BE" sz="4800" dirty="0">
                <a:solidFill>
                  <a:srgbClr val="FFFFFF"/>
                </a:solidFill>
              </a:rPr>
            </a:br>
            <a:r>
              <a:rPr lang="nl-BE" sz="4800" dirty="0">
                <a:solidFill>
                  <a:srgbClr val="FFFFFF"/>
                </a:solidFill>
              </a:rPr>
              <a:t>Gynaecologie verloskunde 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43BE0DC9-11F6-41F4-9547-4D62E6E280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0682" y="4870824"/>
            <a:ext cx="10005951" cy="1458258"/>
          </a:xfrm>
        </p:spPr>
        <p:txBody>
          <a:bodyPr anchor="ctr">
            <a:normAutofit/>
          </a:bodyPr>
          <a:lstStyle/>
          <a:p>
            <a:pPr algn="l"/>
            <a:endParaRPr lang="nl-BE" sz="1700"/>
          </a:p>
          <a:p>
            <a:pPr algn="l"/>
            <a:r>
              <a:rPr lang="nl-BE" sz="1700"/>
              <a:t>LOK vergadering 17,11,2021</a:t>
            </a:r>
          </a:p>
          <a:p>
            <a:pPr algn="l"/>
            <a:r>
              <a:rPr lang="nl-BE" sz="1700"/>
              <a:t>Els Dufraimont </a:t>
            </a:r>
          </a:p>
          <a:p>
            <a:pPr algn="l"/>
            <a:r>
              <a:rPr lang="nl-BE" sz="1700"/>
              <a:t>Dienst gynaecoloog-verloskunde Bonheiden</a:t>
            </a:r>
          </a:p>
        </p:txBody>
      </p:sp>
    </p:spTree>
    <p:extLst>
      <p:ext uri="{BB962C8B-B14F-4D97-AF65-F5344CB8AC3E}">
        <p14:creationId xmlns:p14="http://schemas.microsoft.com/office/powerpoint/2010/main" val="6209028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0424D29-CADB-48E8-829E-CEC965B178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nl-BE" sz="4000">
                <a:solidFill>
                  <a:srgbClr val="FFFFFF"/>
                </a:solidFill>
              </a:rPr>
              <a:t>Orale contraceptie : continu of discontinu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90D500D-087C-4880-8F42-E974ABABC3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nl-BE" sz="2000" dirty="0"/>
          </a:p>
          <a:p>
            <a:pPr marL="0" indent="0">
              <a:buNone/>
            </a:pPr>
            <a:r>
              <a:rPr lang="nl-BE" sz="4000" dirty="0"/>
              <a:t>sequentiële toediening – continue toediening</a:t>
            </a:r>
          </a:p>
          <a:p>
            <a:pPr marL="0" indent="0">
              <a:buNone/>
            </a:pPr>
            <a:r>
              <a:rPr lang="nl-BE" sz="2000" dirty="0"/>
              <a:t>	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nl-BE" dirty="0"/>
              <a:t>21 +7 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nl-BE" dirty="0"/>
              <a:t>24 + 4 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nl-BE" dirty="0"/>
              <a:t> continue schema </a:t>
            </a:r>
          </a:p>
          <a:p>
            <a:pPr marL="914400" lvl="2" indent="0">
              <a:buNone/>
            </a:pP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2755002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470106F4-1050-4983-9A0E-B65A3E63E423}"/>
              </a:ext>
            </a:extLst>
          </p:cNvPr>
          <p:cNvSpPr txBox="1">
            <a:spLocks/>
          </p:cNvSpPr>
          <p:nvPr/>
        </p:nvSpPr>
        <p:spPr>
          <a:xfrm>
            <a:off x="466722" y="586855"/>
            <a:ext cx="3201366" cy="33874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spcAft>
                <a:spcPts val="600"/>
              </a:spcAft>
            </a:pPr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Orale contraceptie en effect op het gewicht </a:t>
            </a:r>
          </a:p>
        </p:txBody>
      </p:sp>
      <p:sp>
        <p:nvSpPr>
          <p:cNvPr id="5" name="Tijdelijke aanduiding voor inhoud 8">
            <a:extLst>
              <a:ext uri="{FF2B5EF4-FFF2-40B4-BE49-F238E27FC236}">
                <a16:creationId xmlns:a16="http://schemas.microsoft.com/office/drawing/2014/main" id="{6DD8A4C1-B578-4B16-8771-1F78F91201B6}"/>
              </a:ext>
            </a:extLst>
          </p:cNvPr>
          <p:cNvSpPr txBox="1">
            <a:spLocks/>
          </p:cNvSpPr>
          <p:nvPr/>
        </p:nvSpPr>
        <p:spPr>
          <a:xfrm>
            <a:off x="4581727" y="649480"/>
            <a:ext cx="3696839" cy="5546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Progestin only contraceptives : systematic </a:t>
            </a:r>
            <a:r>
              <a:rPr lang="en-US" sz="2000" dirty="0" err="1"/>
              <a:t>cochrane</a:t>
            </a:r>
            <a:r>
              <a:rPr lang="en-US" sz="2000" dirty="0"/>
              <a:t> review : </a:t>
            </a:r>
            <a:r>
              <a:rPr lang="en-US" sz="2000" b="1" dirty="0" err="1"/>
              <a:t>geen</a:t>
            </a:r>
            <a:r>
              <a:rPr lang="en-US" sz="2000" dirty="0"/>
              <a:t> effect</a:t>
            </a:r>
          </a:p>
          <a:p>
            <a:pPr marL="0"/>
            <a:endParaRPr lang="en-US" sz="2000" dirty="0"/>
          </a:p>
          <a:p>
            <a:r>
              <a:rPr lang="en-US" sz="2000" dirty="0" err="1"/>
              <a:t>Oestro</a:t>
            </a:r>
            <a:r>
              <a:rPr lang="en-US" sz="2000" dirty="0"/>
              <a:t> </a:t>
            </a:r>
            <a:r>
              <a:rPr lang="en-US" sz="2000" dirty="0" err="1"/>
              <a:t>progestageen</a:t>
            </a:r>
            <a:r>
              <a:rPr lang="en-US" sz="2000" dirty="0"/>
              <a:t> (</a:t>
            </a:r>
            <a:r>
              <a:rPr lang="en-US" sz="2000" dirty="0" err="1"/>
              <a:t>klassieke</a:t>
            </a:r>
            <a:r>
              <a:rPr lang="en-US" sz="2000" dirty="0"/>
              <a:t> </a:t>
            </a:r>
            <a:r>
              <a:rPr lang="en-US" sz="2000" dirty="0" err="1"/>
              <a:t>pil</a:t>
            </a:r>
            <a:r>
              <a:rPr lang="en-US" sz="2000" dirty="0"/>
              <a:t>) : </a:t>
            </a:r>
            <a:r>
              <a:rPr lang="en-US" sz="2000" b="1" dirty="0" err="1"/>
              <a:t>geen</a:t>
            </a:r>
            <a:r>
              <a:rPr lang="en-US" sz="2000" dirty="0"/>
              <a:t> effect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pPr marL="0" indent="0">
              <a:buNone/>
            </a:pPr>
            <a:r>
              <a:rPr lang="en-US" sz="2000" b="1" dirty="0"/>
              <a:t>Wel </a:t>
            </a:r>
            <a:r>
              <a:rPr lang="en-US" sz="2000" b="1" dirty="0" err="1"/>
              <a:t>een</a:t>
            </a:r>
            <a:r>
              <a:rPr lang="en-US" sz="2000" b="1" dirty="0"/>
              <a:t> </a:t>
            </a:r>
            <a:r>
              <a:rPr lang="en-US" sz="2000" b="1" dirty="0" err="1"/>
              <a:t>belangrijke</a:t>
            </a:r>
            <a:r>
              <a:rPr lang="en-US" sz="2000" b="1" dirty="0"/>
              <a:t> </a:t>
            </a:r>
            <a:r>
              <a:rPr lang="en-US" sz="2000" b="1" dirty="0" err="1"/>
              <a:t>risicofactor</a:t>
            </a:r>
            <a:r>
              <a:rPr lang="en-US" sz="2000" b="1" dirty="0"/>
              <a:t> </a:t>
            </a:r>
            <a:r>
              <a:rPr lang="en-US" sz="2000" b="1" dirty="0" err="1"/>
              <a:t>voor</a:t>
            </a:r>
            <a:r>
              <a:rPr lang="en-US" sz="2000" b="1" dirty="0"/>
              <a:t> </a:t>
            </a:r>
            <a:r>
              <a:rPr lang="en-US" sz="2000" b="1" dirty="0" err="1"/>
              <a:t>pilstop</a:t>
            </a:r>
            <a:r>
              <a:rPr lang="en-US" sz="2000" b="1" dirty="0"/>
              <a:t> !! </a:t>
            </a:r>
          </a:p>
          <a:p>
            <a:pPr marL="0"/>
            <a:endParaRPr lang="en-US" sz="2000" dirty="0"/>
          </a:p>
          <a:p>
            <a:pPr marL="0"/>
            <a:endParaRPr lang="en-US" sz="2000" dirty="0"/>
          </a:p>
          <a:p>
            <a:pPr marL="0"/>
            <a:endParaRPr lang="en-US" sz="2000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B0B0470C-EA7F-4012-9BAA-0A2404F127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42240" y="1599520"/>
            <a:ext cx="2983038" cy="3028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9337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8C26FB0-08EA-4039-AFD7-B20B12634F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nl-BE" sz="4000">
                <a:solidFill>
                  <a:srgbClr val="FFFFFF"/>
                </a:solidFill>
              </a:rPr>
              <a:t>Effect van gewicht op orale contraceptie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F20228A-C45B-4310-A373-A98E6A5772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7695" y="649480"/>
            <a:ext cx="7538166" cy="5546047"/>
          </a:xfrm>
        </p:spPr>
        <p:txBody>
          <a:bodyPr anchor="ctr">
            <a:normAutofit/>
          </a:bodyPr>
          <a:lstStyle/>
          <a:p>
            <a:r>
              <a:rPr lang="nl-BE" sz="2000" dirty="0"/>
              <a:t>Voorkeur </a:t>
            </a:r>
            <a:r>
              <a:rPr lang="nl-BE" sz="2000" dirty="0" err="1"/>
              <a:t>igv</a:t>
            </a:r>
            <a:r>
              <a:rPr lang="nl-BE" sz="2000" dirty="0"/>
              <a:t> BMI &gt; 30 </a:t>
            </a:r>
            <a:r>
              <a:rPr lang="nl-BE" sz="1600" dirty="0"/>
              <a:t>(CDC </a:t>
            </a:r>
            <a:r>
              <a:rPr lang="nl-BE" sz="1600" dirty="0" err="1"/>
              <a:t>medical</a:t>
            </a:r>
            <a:r>
              <a:rPr lang="nl-BE" sz="1600" dirty="0"/>
              <a:t> </a:t>
            </a:r>
            <a:r>
              <a:rPr lang="nl-BE" sz="1600" dirty="0" err="1"/>
              <a:t>eligibility</a:t>
            </a:r>
            <a:r>
              <a:rPr lang="nl-BE" sz="1600" dirty="0"/>
              <a:t> criteria </a:t>
            </a:r>
            <a:r>
              <a:rPr lang="nl-BE" sz="1600" dirty="0" err="1"/>
              <a:t>for</a:t>
            </a:r>
            <a:r>
              <a:rPr lang="nl-BE" sz="1600" dirty="0"/>
              <a:t> </a:t>
            </a:r>
            <a:r>
              <a:rPr lang="nl-BE" sz="1600" dirty="0" err="1"/>
              <a:t>contraceptive</a:t>
            </a:r>
            <a:r>
              <a:rPr lang="nl-BE" sz="1600" dirty="0"/>
              <a:t> </a:t>
            </a:r>
            <a:r>
              <a:rPr lang="nl-BE" sz="1600" dirty="0" err="1"/>
              <a:t>use</a:t>
            </a:r>
            <a:r>
              <a:rPr lang="nl-BE" sz="1600" dirty="0"/>
              <a:t>) </a:t>
            </a:r>
          </a:p>
          <a:p>
            <a:pPr lvl="1"/>
            <a:r>
              <a:rPr lang="nl-BE" sz="2000" dirty="0" err="1"/>
              <a:t>Progesterone</a:t>
            </a:r>
            <a:r>
              <a:rPr lang="nl-BE" sz="2000" dirty="0"/>
              <a:t> </a:t>
            </a:r>
          </a:p>
          <a:p>
            <a:pPr lvl="2"/>
            <a:r>
              <a:rPr lang="nl-BE" dirty="0"/>
              <a:t>oraal</a:t>
            </a:r>
          </a:p>
          <a:p>
            <a:pPr lvl="2"/>
            <a:r>
              <a:rPr lang="nl-BE" dirty="0"/>
              <a:t>implant </a:t>
            </a:r>
          </a:p>
          <a:p>
            <a:pPr lvl="2"/>
            <a:r>
              <a:rPr lang="nl-BE" dirty="0"/>
              <a:t>prikpil </a:t>
            </a:r>
          </a:p>
          <a:p>
            <a:pPr lvl="1"/>
            <a:r>
              <a:rPr lang="nl-BE" sz="2000" dirty="0"/>
              <a:t>Spiraal : hormonaal of koper </a:t>
            </a:r>
          </a:p>
          <a:p>
            <a:pPr lvl="1"/>
            <a:endParaRPr lang="nl-BE" sz="2000" dirty="0"/>
          </a:p>
          <a:p>
            <a:r>
              <a:rPr lang="nl-BE" sz="2000" dirty="0" err="1"/>
              <a:t>Oestro</a:t>
            </a:r>
            <a:r>
              <a:rPr lang="nl-BE" sz="2000" dirty="0"/>
              <a:t> – progestativa (klasse 2)</a:t>
            </a:r>
          </a:p>
          <a:p>
            <a:pPr lvl="1"/>
            <a:r>
              <a:rPr lang="nl-BE" sz="2000" dirty="0"/>
              <a:t>Klassieke “pil”  : “?”  (noot PCOS) </a:t>
            </a:r>
          </a:p>
          <a:p>
            <a:pPr lvl="1"/>
            <a:r>
              <a:rPr lang="nl-BE" sz="2000" dirty="0"/>
              <a:t>Pleisterpil : minder veilig bij gewicht &gt; 90kg </a:t>
            </a:r>
          </a:p>
          <a:p>
            <a:pPr lvl="1"/>
            <a:endParaRPr lang="nl-BE" sz="2000" dirty="0"/>
          </a:p>
          <a:p>
            <a:r>
              <a:rPr lang="nl-BE" sz="2000" dirty="0"/>
              <a:t>Na </a:t>
            </a:r>
            <a:r>
              <a:rPr lang="nl-BE" sz="2000" dirty="0" err="1"/>
              <a:t>bariatrische</a:t>
            </a:r>
            <a:r>
              <a:rPr lang="nl-BE" sz="2000" dirty="0"/>
              <a:t> chirurgie (non–</a:t>
            </a:r>
            <a:r>
              <a:rPr lang="nl-BE" sz="2000" dirty="0" err="1"/>
              <a:t>oral</a:t>
            </a:r>
            <a:r>
              <a:rPr lang="nl-BE" sz="2000" dirty="0"/>
              <a:t> </a:t>
            </a:r>
            <a:r>
              <a:rPr lang="nl-BE" sz="2000" dirty="0" err="1"/>
              <a:t>contraceptives</a:t>
            </a:r>
            <a:r>
              <a:rPr lang="nl-BE" sz="2000" dirty="0"/>
              <a:t>)</a:t>
            </a:r>
          </a:p>
          <a:p>
            <a:endParaRPr lang="nl-BE" sz="2000" dirty="0"/>
          </a:p>
          <a:p>
            <a:endParaRPr lang="nl-BE" sz="2000" dirty="0"/>
          </a:p>
        </p:txBody>
      </p:sp>
    </p:spTree>
    <p:extLst>
      <p:ext uri="{BB962C8B-B14F-4D97-AF65-F5344CB8AC3E}">
        <p14:creationId xmlns:p14="http://schemas.microsoft.com/office/powerpoint/2010/main" val="37883962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83D8BAF-C314-4F4F-BE26-15AA03F970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nl-BE" sz="3100">
                <a:solidFill>
                  <a:srgbClr val="FFFFFF"/>
                </a:solidFill>
              </a:rPr>
              <a:t>Noodanticonceptie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B195679-C8B1-4952-B2FB-5BAF2EEDE4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/>
          </a:bodyPr>
          <a:lstStyle/>
          <a:p>
            <a:r>
              <a:rPr lang="nl-BE" sz="2000" dirty="0" err="1"/>
              <a:t>Noodpil</a:t>
            </a:r>
            <a:endParaRPr lang="nl-BE" sz="2000" dirty="0"/>
          </a:p>
          <a:p>
            <a:pPr marL="0" indent="0">
              <a:buNone/>
            </a:pPr>
            <a:r>
              <a:rPr lang="nl-BE" sz="2000" dirty="0" err="1"/>
              <a:t>Ulipristalacetaat</a:t>
            </a:r>
            <a:r>
              <a:rPr lang="nl-BE" sz="2000" dirty="0"/>
              <a:t> 30mg (Ella </a:t>
            </a:r>
            <a:r>
              <a:rPr lang="nl-BE" sz="2000" dirty="0" err="1"/>
              <a:t>One</a:t>
            </a:r>
            <a:r>
              <a:rPr lang="nl-BE" sz="2000" dirty="0"/>
              <a:t> ®) </a:t>
            </a:r>
          </a:p>
          <a:p>
            <a:pPr marL="0" indent="0">
              <a:buNone/>
            </a:pPr>
            <a:r>
              <a:rPr lang="nl-BE" sz="2000" dirty="0"/>
              <a:t>Superieur</a:t>
            </a:r>
          </a:p>
          <a:p>
            <a:pPr marL="0" indent="0">
              <a:buNone/>
            </a:pPr>
            <a:r>
              <a:rPr lang="nl-BE" sz="2000" dirty="0" err="1"/>
              <a:t>tov</a:t>
            </a:r>
            <a:r>
              <a:rPr lang="nl-BE" sz="2000" dirty="0"/>
              <a:t> </a:t>
            </a:r>
            <a:r>
              <a:rPr lang="nl-BE" sz="2000" dirty="0" err="1"/>
              <a:t>levonorgestrel</a:t>
            </a:r>
            <a:r>
              <a:rPr lang="nl-BE" sz="2000" dirty="0"/>
              <a:t> 1,5mg (</a:t>
            </a:r>
            <a:r>
              <a:rPr lang="nl-BE" sz="2000" dirty="0" err="1"/>
              <a:t>Norlevo</a:t>
            </a:r>
            <a:r>
              <a:rPr lang="nl-BE" sz="2000" dirty="0"/>
              <a:t>®)</a:t>
            </a:r>
          </a:p>
          <a:p>
            <a:pPr marL="0" indent="0">
              <a:buNone/>
            </a:pPr>
            <a:endParaRPr lang="nl-BE" sz="2000" dirty="0"/>
          </a:p>
          <a:p>
            <a:pPr lvl="1"/>
            <a:r>
              <a:rPr lang="nl-BE" sz="2000" dirty="0"/>
              <a:t>Ook effectief bij vrouwen met BMI&gt; 30</a:t>
            </a:r>
          </a:p>
          <a:p>
            <a:pPr lvl="1"/>
            <a:r>
              <a:rPr lang="nl-BE" sz="2000" dirty="0"/>
              <a:t>Inname binnen de 24h (0,9% </a:t>
            </a:r>
            <a:r>
              <a:rPr lang="nl-BE" sz="2000" dirty="0" err="1"/>
              <a:t>zw</a:t>
            </a:r>
            <a:r>
              <a:rPr lang="nl-BE" sz="2000" dirty="0"/>
              <a:t> kans </a:t>
            </a:r>
            <a:r>
              <a:rPr lang="nl-BE" sz="2000" dirty="0" err="1"/>
              <a:t>tov</a:t>
            </a:r>
            <a:r>
              <a:rPr lang="nl-BE" sz="2000" dirty="0"/>
              <a:t> 2,5%) </a:t>
            </a:r>
          </a:p>
          <a:p>
            <a:pPr lvl="1"/>
            <a:r>
              <a:rPr lang="nl-BE" sz="2000" dirty="0" err="1"/>
              <a:t>Norlevo</a:t>
            </a:r>
            <a:r>
              <a:rPr lang="nl-BE" sz="2000" dirty="0"/>
              <a:t> binnen 12 tot max 72h – Ella </a:t>
            </a:r>
            <a:r>
              <a:rPr lang="nl-BE" sz="2000" dirty="0" err="1"/>
              <a:t>One</a:t>
            </a:r>
            <a:r>
              <a:rPr lang="nl-BE" sz="2000" dirty="0"/>
              <a:t> 12h tot 5d </a:t>
            </a:r>
          </a:p>
          <a:p>
            <a:pPr marL="457200" lvl="1" indent="0">
              <a:buNone/>
            </a:pPr>
            <a:endParaRPr lang="nl-BE" sz="2000" dirty="0"/>
          </a:p>
          <a:p>
            <a:r>
              <a:rPr lang="nl-BE" sz="2000" dirty="0"/>
              <a:t>Spiraal </a:t>
            </a:r>
          </a:p>
          <a:p>
            <a:pPr marL="0" indent="0">
              <a:buNone/>
            </a:pPr>
            <a:endParaRPr lang="nl-BE" sz="2000" dirty="0"/>
          </a:p>
        </p:txBody>
      </p:sp>
    </p:spTree>
    <p:extLst>
      <p:ext uri="{BB962C8B-B14F-4D97-AF65-F5344CB8AC3E}">
        <p14:creationId xmlns:p14="http://schemas.microsoft.com/office/powerpoint/2010/main" val="27391390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7">
            <a:extLst>
              <a:ext uri="{FF2B5EF4-FFF2-40B4-BE49-F238E27FC236}">
                <a16:creationId xmlns:a16="http://schemas.microsoft.com/office/drawing/2014/main" id="{DEE2AD96-B495-4E06-9291-B71706F72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9">
            <a:extLst>
              <a:ext uri="{FF2B5EF4-FFF2-40B4-BE49-F238E27FC236}">
                <a16:creationId xmlns:a16="http://schemas.microsoft.com/office/drawing/2014/main" id="{53CF6D67-C5A8-4ADD-9E8E-1E38CA1D3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638515" y="639280"/>
            <a:ext cx="6858000" cy="5579440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11">
            <a:extLst>
              <a:ext uri="{FF2B5EF4-FFF2-40B4-BE49-F238E27FC236}">
                <a16:creationId xmlns:a16="http://schemas.microsoft.com/office/drawing/2014/main" id="{86909FA0-B515-4681-B7A8-FA281D133B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393206" y="395206"/>
            <a:ext cx="6346209" cy="557608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13">
            <a:extLst>
              <a:ext uri="{FF2B5EF4-FFF2-40B4-BE49-F238E27FC236}">
                <a16:creationId xmlns:a16="http://schemas.microsoft.com/office/drawing/2014/main" id="{21C9FE86-FCC3-4A31-AA1C-C882262B7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1528907" y="2818967"/>
            <a:ext cx="2501979" cy="5576080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15">
            <a:extLst>
              <a:ext uri="{FF2B5EF4-FFF2-40B4-BE49-F238E27FC236}">
                <a16:creationId xmlns:a16="http://schemas.microsoft.com/office/drawing/2014/main" id="{7D96243B-ECED-4B71-8E06-AE9A285EAD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425002" y="852793"/>
            <a:ext cx="6858001" cy="5152412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1100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17">
            <a:extLst>
              <a:ext uri="{FF2B5EF4-FFF2-40B4-BE49-F238E27FC236}">
                <a16:creationId xmlns:a16="http://schemas.microsoft.com/office/drawing/2014/main" id="{A09989E4-EFDC-4A90-A633-E0525FB41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818753" y="1128497"/>
            <a:ext cx="4318303" cy="4318303"/>
          </a:xfrm>
          <a:prstGeom prst="ellipse">
            <a:avLst/>
          </a:prstGeom>
          <a:gradFill>
            <a:gsLst>
              <a:gs pos="39000">
                <a:schemeClr val="accent1"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15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30626D1-3FE1-4B77-8071-63AACDCD6C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6396" y="586855"/>
            <a:ext cx="4230100" cy="338749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Beetje oefenen 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EA708A04-385D-4AB6-831C-8CC3D08CA8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03158" y="649480"/>
            <a:ext cx="4862447" cy="554604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 algn="l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sz="2000" dirty="0"/>
              <a:t>13j </a:t>
            </a:r>
            <a:r>
              <a:rPr lang="en-US" sz="2000" dirty="0" err="1"/>
              <a:t>meisje</a:t>
            </a:r>
            <a:r>
              <a:rPr lang="en-US" sz="2000" dirty="0"/>
              <a:t> </a:t>
            </a:r>
          </a:p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sz="2000" dirty="0"/>
              <a:t>24j </a:t>
            </a:r>
            <a:r>
              <a:rPr lang="en-US" sz="2000" dirty="0" err="1"/>
              <a:t>patiente</a:t>
            </a:r>
            <a:r>
              <a:rPr lang="en-US" sz="2000" dirty="0"/>
              <a:t> met (</a:t>
            </a:r>
            <a:r>
              <a:rPr lang="en-US" sz="2000" dirty="0" err="1"/>
              <a:t>niet</a:t>
            </a:r>
            <a:r>
              <a:rPr lang="en-US" sz="2000" dirty="0"/>
              <a:t> </a:t>
            </a:r>
            <a:r>
              <a:rPr lang="en-US" sz="2000" dirty="0" err="1"/>
              <a:t>hormonale</a:t>
            </a:r>
            <a:r>
              <a:rPr lang="en-US" sz="2000" dirty="0"/>
              <a:t>) migraine</a:t>
            </a:r>
          </a:p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sz="2000" dirty="0"/>
              <a:t>45j </a:t>
            </a:r>
            <a:r>
              <a:rPr lang="en-US" sz="2000" dirty="0" err="1"/>
              <a:t>rookster</a:t>
            </a:r>
            <a:endParaRPr lang="en-US" sz="2000" dirty="0"/>
          </a:p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sz="2000" dirty="0"/>
              <a:t> … 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228600" algn="l">
              <a:buFont typeface="Arial" panose="020B0604020202020204" pitchFamily="34" charset="0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1673240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B835A2F-D5CE-4872-ABCC-8BDB58D292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en-GB" sz="4000">
                <a:solidFill>
                  <a:srgbClr val="FFFFFF"/>
                </a:solidFill>
              </a:rPr>
              <a:t>Wist je dat ?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5C6A892-1FAE-4355-9290-A42C4F6A7F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/>
          </a:bodyPr>
          <a:lstStyle/>
          <a:p>
            <a:r>
              <a:rPr lang="en-GB" sz="2000" dirty="0"/>
              <a:t>PMS / PMDD </a:t>
            </a:r>
          </a:p>
          <a:p>
            <a:r>
              <a:rPr lang="en-GB" sz="2000" dirty="0" err="1"/>
              <a:t>Postpartumdepressie</a:t>
            </a:r>
            <a:r>
              <a:rPr lang="en-GB" sz="2000" dirty="0"/>
              <a:t> </a:t>
            </a:r>
            <a:r>
              <a:rPr lang="en-GB" sz="2000" dirty="0" err="1"/>
              <a:t>bij</a:t>
            </a:r>
            <a:r>
              <a:rPr lang="en-GB" sz="2000" dirty="0"/>
              <a:t> </a:t>
            </a:r>
            <a:r>
              <a:rPr lang="en-GB" sz="2000" dirty="0" err="1"/>
              <a:t>mannen</a:t>
            </a:r>
            <a:endParaRPr lang="en-GB" sz="2000" dirty="0"/>
          </a:p>
          <a:p>
            <a:r>
              <a:rPr lang="en-GB" sz="2000" dirty="0" err="1"/>
              <a:t>Hypermenorroe</a:t>
            </a:r>
            <a:r>
              <a:rPr lang="en-GB" sz="2000" dirty="0"/>
              <a:t> </a:t>
            </a:r>
            <a:r>
              <a:rPr lang="en-GB" sz="2000" dirty="0" err="1"/>
              <a:t>bij</a:t>
            </a:r>
            <a:r>
              <a:rPr lang="en-GB" sz="2000" dirty="0"/>
              <a:t> </a:t>
            </a:r>
            <a:r>
              <a:rPr lang="en-GB" sz="2000" dirty="0" err="1"/>
              <a:t>adolescenten</a:t>
            </a:r>
            <a:r>
              <a:rPr lang="en-GB" sz="2000" dirty="0"/>
              <a:t> </a:t>
            </a:r>
          </a:p>
          <a:p>
            <a:r>
              <a:rPr lang="en-GB" sz="2000" dirty="0"/>
              <a:t>Synechia vulvae</a:t>
            </a:r>
          </a:p>
          <a:p>
            <a:r>
              <a:rPr lang="en-GB" sz="2000" dirty="0" err="1"/>
              <a:t>hormoonverstoorders</a:t>
            </a:r>
            <a:endParaRPr lang="en-GB" sz="2000" dirty="0"/>
          </a:p>
          <a:p>
            <a:r>
              <a:rPr lang="en-GB" sz="2000" dirty="0"/>
              <a:t>… </a:t>
            </a:r>
          </a:p>
          <a:p>
            <a:endParaRPr lang="en-GB" sz="2000" dirty="0"/>
          </a:p>
          <a:p>
            <a:pPr marL="0" indent="0">
              <a:buNone/>
            </a:pPr>
            <a:r>
              <a:rPr lang="en-GB" sz="3200" dirty="0"/>
              <a:t>Als je er </a:t>
            </a:r>
            <a:r>
              <a:rPr lang="en-GB" sz="3200" dirty="0" err="1"/>
              <a:t>genoeg</a:t>
            </a:r>
            <a:r>
              <a:rPr lang="en-GB" sz="3200" dirty="0"/>
              <a:t> van </a:t>
            </a:r>
            <a:r>
              <a:rPr lang="en-GB" sz="3200" dirty="0" err="1"/>
              <a:t>hebt</a:t>
            </a:r>
            <a:r>
              <a:rPr lang="en-GB" sz="3200" dirty="0"/>
              <a:t> … </a:t>
            </a:r>
          </a:p>
          <a:p>
            <a:pPr marL="0" indent="0">
              <a:buNone/>
            </a:pPr>
            <a:r>
              <a:rPr lang="en-GB" sz="3200" dirty="0"/>
              <a:t>doe </a:t>
            </a:r>
            <a:r>
              <a:rPr lang="en-GB" sz="3200" dirty="0" err="1"/>
              <a:t>zoals</a:t>
            </a:r>
            <a:r>
              <a:rPr lang="en-GB" sz="3200" dirty="0"/>
              <a:t> Karl </a:t>
            </a:r>
          </a:p>
        </p:txBody>
      </p:sp>
    </p:spTree>
    <p:extLst>
      <p:ext uri="{BB962C8B-B14F-4D97-AF65-F5344CB8AC3E}">
        <p14:creationId xmlns:p14="http://schemas.microsoft.com/office/powerpoint/2010/main" val="9109828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548D7CB8-3C8B-4505-8D23-1F61027CC1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6693" y="94423"/>
            <a:ext cx="6718008" cy="3462404"/>
          </a:xfrm>
          <a:prstGeom prst="rect">
            <a:avLst/>
          </a:prstGeom>
        </p:spPr>
      </p:pic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616B2EF-AF61-4DA8-8D8F-DBEE21F208B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r>
              <a:rPr lang="nl-BE" dirty="0"/>
              <a:t>Incidentie </a:t>
            </a:r>
          </a:p>
          <a:p>
            <a:r>
              <a:rPr lang="nl-BE" dirty="0"/>
              <a:t>PMS 3-8%</a:t>
            </a:r>
          </a:p>
          <a:p>
            <a:r>
              <a:rPr lang="nl-BE" dirty="0"/>
              <a:t>PMDD 2%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 err="1"/>
              <a:t>Noot</a:t>
            </a:r>
            <a:r>
              <a:rPr lang="en-GB" dirty="0"/>
              <a:t> </a:t>
            </a:r>
            <a:r>
              <a:rPr lang="en-GB" dirty="0" err="1"/>
              <a:t>hypothyroïdie</a:t>
            </a:r>
            <a:endParaRPr lang="en-GB" dirty="0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B7D86AFD-B5BD-469E-B132-E8DBFBC75C6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r>
              <a:rPr lang="nl-BE" sz="2600" dirty="0"/>
              <a:t>Etiologie </a:t>
            </a:r>
          </a:p>
          <a:p>
            <a:r>
              <a:rPr lang="nl-BE" sz="2600" dirty="0"/>
              <a:t>oestrogeen - </a:t>
            </a:r>
            <a:r>
              <a:rPr lang="nl-BE" sz="2600" dirty="0" err="1"/>
              <a:t>progesterone</a:t>
            </a:r>
            <a:r>
              <a:rPr lang="nl-BE" sz="2600" dirty="0"/>
              <a:t> </a:t>
            </a:r>
          </a:p>
          <a:p>
            <a:r>
              <a:rPr lang="nl-BE" sz="2600" dirty="0"/>
              <a:t>serotonine – GABA – </a:t>
            </a:r>
            <a:r>
              <a:rPr lang="nl-BE" sz="2600" dirty="0" err="1"/>
              <a:t>opioïd</a:t>
            </a:r>
            <a:r>
              <a:rPr lang="nl-BE" sz="2600" dirty="0"/>
              <a:t> receptoren</a:t>
            </a:r>
          </a:p>
          <a:p>
            <a:r>
              <a:rPr lang="nl-BE" sz="2600" dirty="0" err="1"/>
              <a:t>mineralocorticoïd</a:t>
            </a:r>
            <a:r>
              <a:rPr lang="nl-BE" sz="2600" dirty="0"/>
              <a:t> systeem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94553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4AFC3B3-7D41-4006-B7C9-F697F462C8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nl-BE" sz="4000" dirty="0">
                <a:solidFill>
                  <a:srgbClr val="FFFFFF"/>
                </a:solidFill>
              </a:rPr>
              <a:t>PMS </a:t>
            </a:r>
            <a:br>
              <a:rPr lang="nl-BE" sz="4000" dirty="0">
                <a:solidFill>
                  <a:srgbClr val="FFFFFF"/>
                </a:solidFill>
              </a:rPr>
            </a:br>
            <a:r>
              <a:rPr lang="nl-BE" sz="4000" dirty="0">
                <a:solidFill>
                  <a:srgbClr val="FFFFFF"/>
                </a:solidFill>
              </a:rPr>
              <a:t>PMDD  Therapie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A150FED-5FC9-4D83-BFCF-58EBD3AC48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08884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nl-BE" dirty="0"/>
              <a:t>Fysische activiteit	</a:t>
            </a:r>
          </a:p>
          <a:p>
            <a:pPr marL="0" indent="0">
              <a:buNone/>
            </a:pPr>
            <a:endParaRPr lang="nl-BE" sz="2000" dirty="0"/>
          </a:p>
          <a:p>
            <a:pPr marL="0" indent="0">
              <a:buNone/>
            </a:pPr>
            <a:r>
              <a:rPr lang="nl-BE" dirty="0"/>
              <a:t>1° lijn </a:t>
            </a:r>
            <a:r>
              <a:rPr lang="nl-BE" sz="2000" dirty="0"/>
              <a:t>: </a:t>
            </a:r>
          </a:p>
          <a:p>
            <a:pPr marL="0" indent="0">
              <a:buNone/>
            </a:pPr>
            <a:r>
              <a:rPr lang="nl-BE" sz="2000" dirty="0"/>
              <a:t>SSRI  (</a:t>
            </a:r>
            <a:r>
              <a:rPr lang="nl-BE" sz="2000" dirty="0" err="1"/>
              <a:t>fluoxetine</a:t>
            </a:r>
            <a:r>
              <a:rPr lang="nl-BE" sz="2000" dirty="0"/>
              <a:t> 20mg, </a:t>
            </a:r>
            <a:r>
              <a:rPr lang="nl-BE" sz="2000" dirty="0" err="1"/>
              <a:t>sertraline</a:t>
            </a:r>
            <a:r>
              <a:rPr lang="nl-BE" sz="2000" dirty="0"/>
              <a:t> 50mg, </a:t>
            </a:r>
            <a:r>
              <a:rPr lang="nl-BE" sz="2000" dirty="0" err="1"/>
              <a:t>citalopram</a:t>
            </a:r>
            <a:r>
              <a:rPr lang="nl-BE" sz="2000" dirty="0"/>
              <a:t> 20mg,…)</a:t>
            </a:r>
          </a:p>
          <a:p>
            <a:pPr marL="0" indent="0">
              <a:buNone/>
            </a:pPr>
            <a:r>
              <a:rPr lang="nl-BE" sz="2000" dirty="0"/>
              <a:t>cyclisch – klacht gebaseerd of  </a:t>
            </a:r>
            <a:r>
              <a:rPr lang="nl-BE" sz="2000" dirty="0" err="1"/>
              <a:t>ifv</a:t>
            </a:r>
            <a:r>
              <a:rPr lang="nl-BE" sz="2000" dirty="0"/>
              <a:t> “geteld” - continu</a:t>
            </a:r>
          </a:p>
          <a:p>
            <a:pPr marL="0" indent="0">
              <a:buNone/>
            </a:pPr>
            <a:r>
              <a:rPr lang="nl-BE" dirty="0"/>
              <a:t>2° lijn </a:t>
            </a:r>
            <a:r>
              <a:rPr lang="nl-BE" sz="2000" dirty="0"/>
              <a:t>: </a:t>
            </a:r>
          </a:p>
          <a:p>
            <a:pPr marL="0" indent="0">
              <a:buNone/>
            </a:pPr>
            <a:r>
              <a:rPr lang="nl-BE" sz="2000" dirty="0"/>
              <a:t>OAC (</a:t>
            </a:r>
            <a:r>
              <a:rPr lang="nl-BE" sz="2000" dirty="0" err="1"/>
              <a:t>drospirenone</a:t>
            </a:r>
            <a:r>
              <a:rPr lang="nl-BE" sz="2000" dirty="0"/>
              <a:t> – </a:t>
            </a:r>
            <a:r>
              <a:rPr lang="nl-BE" sz="2000" dirty="0" err="1"/>
              <a:t>levonorgestrel</a:t>
            </a:r>
            <a:r>
              <a:rPr lang="nl-BE" sz="2000" dirty="0"/>
              <a:t>)</a:t>
            </a:r>
          </a:p>
          <a:p>
            <a:pPr marL="0" indent="0">
              <a:buNone/>
            </a:pPr>
            <a:r>
              <a:rPr lang="nl-BE" sz="2000" dirty="0"/>
              <a:t>Alprazolam</a:t>
            </a:r>
          </a:p>
          <a:p>
            <a:pPr marL="0" indent="0">
              <a:buNone/>
            </a:pPr>
            <a:r>
              <a:rPr lang="nl-BE" sz="2000" dirty="0" err="1"/>
              <a:t>GnRH</a:t>
            </a:r>
            <a:r>
              <a:rPr lang="nl-BE" sz="2000" dirty="0"/>
              <a:t> analogen</a:t>
            </a:r>
          </a:p>
          <a:p>
            <a:pPr marL="0" indent="0">
              <a:buNone/>
            </a:pPr>
            <a:r>
              <a:rPr lang="nl-BE" sz="2000" dirty="0"/>
              <a:t>	</a:t>
            </a:r>
          </a:p>
          <a:p>
            <a:pPr marL="0" indent="0">
              <a:buNone/>
            </a:pPr>
            <a:r>
              <a:rPr lang="nl-BE" sz="2000" dirty="0"/>
              <a:t>NOOT : </a:t>
            </a:r>
            <a:r>
              <a:rPr lang="nl-BE" sz="2000" dirty="0" err="1"/>
              <a:t>suppl</a:t>
            </a:r>
            <a:r>
              <a:rPr lang="nl-BE" sz="2000" dirty="0"/>
              <a:t> Vit B12, Vit B6, </a:t>
            </a:r>
            <a:r>
              <a:rPr lang="nl-BE" sz="2000" dirty="0" err="1"/>
              <a:t>primrose</a:t>
            </a:r>
            <a:r>
              <a:rPr lang="nl-BE" sz="2000" dirty="0"/>
              <a:t> </a:t>
            </a:r>
            <a:r>
              <a:rPr lang="nl-BE" sz="2000" dirty="0" err="1"/>
              <a:t>oil</a:t>
            </a:r>
            <a:r>
              <a:rPr lang="nl-BE" sz="2000" dirty="0"/>
              <a:t>, …. </a:t>
            </a:r>
          </a:p>
          <a:p>
            <a:pPr marL="0" indent="0">
              <a:buNone/>
            </a:pPr>
            <a:endParaRPr lang="nl-BE" sz="2000" dirty="0"/>
          </a:p>
          <a:p>
            <a:pPr lvl="1"/>
            <a:endParaRPr lang="nl-BE" sz="2000" dirty="0"/>
          </a:p>
        </p:txBody>
      </p:sp>
    </p:spTree>
    <p:extLst>
      <p:ext uri="{BB962C8B-B14F-4D97-AF65-F5344CB8AC3E}">
        <p14:creationId xmlns:p14="http://schemas.microsoft.com/office/powerpoint/2010/main" val="993414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24CF04F-042B-4530-BC50-38C567957D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BE" sz="3600" dirty="0"/>
              <a:t>Postpartum depressies ook mannen treft </a:t>
            </a:r>
          </a:p>
          <a:p>
            <a:pPr marL="0" indent="0">
              <a:buNone/>
            </a:pPr>
            <a:endParaRPr lang="nl-BE" sz="3600" dirty="0"/>
          </a:p>
          <a:p>
            <a:pPr marL="0" indent="0">
              <a:buNone/>
            </a:pPr>
            <a:endParaRPr lang="nl-BE" sz="3600" dirty="0"/>
          </a:p>
          <a:p>
            <a:pPr marL="0" indent="0">
              <a:buNone/>
            </a:pPr>
            <a:endParaRPr lang="nl-BE" sz="3600" dirty="0"/>
          </a:p>
          <a:p>
            <a:pPr marL="0" indent="0">
              <a:buNone/>
            </a:pPr>
            <a:endParaRPr lang="nl-BE" sz="3600" dirty="0"/>
          </a:p>
          <a:p>
            <a:pPr marL="0" indent="0">
              <a:buNone/>
            </a:pPr>
            <a:endParaRPr lang="nl-BE" sz="3600" dirty="0"/>
          </a:p>
          <a:p>
            <a:pPr marL="0" indent="0">
              <a:buNone/>
            </a:pPr>
            <a:endParaRPr lang="nl-BE" sz="3600" dirty="0"/>
          </a:p>
        </p:txBody>
      </p:sp>
      <p:pic>
        <p:nvPicPr>
          <p:cNvPr id="5" name="Tijdelijke aanduiding voor inhoud 3">
            <a:extLst>
              <a:ext uri="{FF2B5EF4-FFF2-40B4-BE49-F238E27FC236}">
                <a16:creationId xmlns:a16="http://schemas.microsoft.com/office/drawing/2014/main" id="{58D9C5D0-0061-487F-8D9B-1DF38DE800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6231" y="2517292"/>
            <a:ext cx="3467100" cy="3524250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C927B0D5-DB13-41B5-BE58-0C7F4C34D727}"/>
              </a:ext>
            </a:extLst>
          </p:cNvPr>
          <p:cNvSpPr txBox="1"/>
          <p:nvPr/>
        </p:nvSpPr>
        <p:spPr>
          <a:xfrm>
            <a:off x="838199" y="2827422"/>
            <a:ext cx="583817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200" dirty="0"/>
              <a:t>Moeders 	prevalentie 10-13%</a:t>
            </a:r>
          </a:p>
          <a:p>
            <a:r>
              <a:rPr lang="nl-BE" sz="3200" dirty="0"/>
              <a:t>Vaders 	prevalentie 2-5%  </a:t>
            </a:r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AA2EA4BA-0BE3-4C8E-9DA4-CA1198DED992}"/>
              </a:ext>
            </a:extLst>
          </p:cNvPr>
          <p:cNvSpPr/>
          <p:nvPr/>
        </p:nvSpPr>
        <p:spPr>
          <a:xfrm>
            <a:off x="563526" y="678210"/>
            <a:ext cx="515440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BE" sz="4000" dirty="0"/>
              <a:t>Wist je dat </a:t>
            </a:r>
          </a:p>
        </p:txBody>
      </p:sp>
    </p:spTree>
    <p:extLst>
      <p:ext uri="{BB962C8B-B14F-4D97-AF65-F5344CB8AC3E}">
        <p14:creationId xmlns:p14="http://schemas.microsoft.com/office/powerpoint/2010/main" val="24763384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8">
            <a:extLst>
              <a:ext uri="{FF2B5EF4-FFF2-40B4-BE49-F238E27FC236}">
                <a16:creationId xmlns:a16="http://schemas.microsoft.com/office/drawing/2014/main" id="{12609869-9E80-471B-A487-A53288E0E7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8F4C6C9-56FB-4511-AA3B-39485381E2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02021"/>
            <a:ext cx="5323715" cy="986851"/>
          </a:xfrm>
        </p:spPr>
        <p:txBody>
          <a:bodyPr anchor="b">
            <a:normAutofit/>
          </a:bodyPr>
          <a:lstStyle/>
          <a:p>
            <a:r>
              <a:rPr lang="en-GB" sz="4000" dirty="0" err="1"/>
              <a:t>Hypermenorroe</a:t>
            </a:r>
            <a:r>
              <a:rPr lang="en-GB" sz="4000" dirty="0"/>
              <a:t>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23F1D1A-886E-433F-82CA-7645DD858B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2163" y="1488872"/>
            <a:ext cx="6257949" cy="4452106"/>
          </a:xfrm>
        </p:spPr>
        <p:txBody>
          <a:bodyPr anchor="t">
            <a:normAutofit/>
          </a:bodyPr>
          <a:lstStyle/>
          <a:p>
            <a:endParaRPr lang="en-GB" sz="1900" dirty="0"/>
          </a:p>
          <a:p>
            <a:endParaRPr lang="en-GB" sz="1900" dirty="0"/>
          </a:p>
          <a:p>
            <a:r>
              <a:rPr lang="en-GB" sz="1900" dirty="0"/>
              <a:t>17-20% van de </a:t>
            </a:r>
            <a:r>
              <a:rPr lang="en-GB" sz="1900" dirty="0" err="1"/>
              <a:t>patienten</a:t>
            </a:r>
            <a:r>
              <a:rPr lang="en-GB" sz="1900" dirty="0"/>
              <a:t> met </a:t>
            </a:r>
            <a:r>
              <a:rPr lang="en-GB" sz="1900" dirty="0" err="1"/>
              <a:t>deze</a:t>
            </a:r>
            <a:r>
              <a:rPr lang="en-GB" sz="1900" dirty="0"/>
              <a:t> </a:t>
            </a:r>
            <a:r>
              <a:rPr lang="en-GB" sz="1900" dirty="0" err="1"/>
              <a:t>klacht</a:t>
            </a:r>
            <a:r>
              <a:rPr lang="en-GB" sz="1900" dirty="0"/>
              <a:t> </a:t>
            </a:r>
            <a:r>
              <a:rPr lang="en-GB" sz="1900" dirty="0" err="1"/>
              <a:t>krijgt</a:t>
            </a:r>
            <a:r>
              <a:rPr lang="en-GB" sz="1900" dirty="0"/>
              <a:t> later de diagnose van </a:t>
            </a:r>
            <a:r>
              <a:rPr lang="en-GB" sz="1900" dirty="0" err="1"/>
              <a:t>een</a:t>
            </a:r>
            <a:r>
              <a:rPr lang="en-GB" sz="1900" dirty="0"/>
              <a:t> </a:t>
            </a:r>
            <a:r>
              <a:rPr lang="en-GB" sz="1900" dirty="0" err="1"/>
              <a:t>stollingstoornis</a:t>
            </a:r>
            <a:endParaRPr lang="en-GB" sz="1900" dirty="0"/>
          </a:p>
          <a:p>
            <a:endParaRPr lang="en-GB" sz="1900" dirty="0"/>
          </a:p>
          <a:p>
            <a:r>
              <a:rPr lang="nl-BE" sz="1900" dirty="0"/>
              <a:t>5-tot 28% van de gehospitaliseerde adolescenten met menorragie hebben Hematologische pathologie </a:t>
            </a:r>
          </a:p>
          <a:p>
            <a:endParaRPr lang="nl-BE" sz="1900" dirty="0"/>
          </a:p>
          <a:p>
            <a:r>
              <a:rPr lang="en-GB" sz="1900" dirty="0"/>
              <a:t>20 % van de </a:t>
            </a:r>
            <a:r>
              <a:rPr lang="en-GB" sz="1900" dirty="0" err="1"/>
              <a:t>patienten</a:t>
            </a:r>
            <a:r>
              <a:rPr lang="en-GB" sz="1900" dirty="0"/>
              <a:t> met de </a:t>
            </a:r>
            <a:r>
              <a:rPr lang="en-GB" sz="1900" dirty="0" err="1"/>
              <a:t>ziekte</a:t>
            </a:r>
            <a:r>
              <a:rPr lang="en-GB" sz="1900" dirty="0"/>
              <a:t> van Von </a:t>
            </a:r>
            <a:r>
              <a:rPr lang="en-GB" sz="1900" dirty="0" err="1"/>
              <a:t>Willebrandt</a:t>
            </a:r>
            <a:r>
              <a:rPr lang="en-GB" sz="1900" dirty="0"/>
              <a:t> </a:t>
            </a:r>
            <a:r>
              <a:rPr lang="en-GB" sz="1900" dirty="0" err="1"/>
              <a:t>onderging</a:t>
            </a:r>
            <a:r>
              <a:rPr lang="en-GB" sz="1900" dirty="0"/>
              <a:t> </a:t>
            </a:r>
            <a:r>
              <a:rPr lang="en-GB" sz="1900" dirty="0" err="1"/>
              <a:t>een</a:t>
            </a:r>
            <a:r>
              <a:rPr lang="en-GB" sz="1900" dirty="0"/>
              <a:t> </a:t>
            </a:r>
            <a:r>
              <a:rPr lang="en-GB" sz="1900" dirty="0" err="1"/>
              <a:t>hysterectomie</a:t>
            </a:r>
            <a:r>
              <a:rPr lang="en-GB" sz="1900" dirty="0"/>
              <a:t> </a:t>
            </a:r>
            <a:r>
              <a:rPr lang="en-GB" sz="1900" dirty="0" err="1"/>
              <a:t>owv</a:t>
            </a:r>
            <a:r>
              <a:rPr lang="en-GB" sz="1900" dirty="0"/>
              <a:t> </a:t>
            </a:r>
            <a:r>
              <a:rPr lang="en-GB" sz="1900" dirty="0" err="1"/>
              <a:t>hypermenorroe</a:t>
            </a:r>
            <a:r>
              <a:rPr lang="en-GB" sz="1900" dirty="0"/>
              <a:t>. 37 % van hen </a:t>
            </a:r>
            <a:r>
              <a:rPr lang="en-GB" sz="1900" dirty="0" err="1"/>
              <a:t>kreeg</a:t>
            </a:r>
            <a:r>
              <a:rPr lang="en-GB" sz="1900" dirty="0"/>
              <a:t> de diagnose van de </a:t>
            </a:r>
            <a:r>
              <a:rPr lang="en-GB" sz="1900" dirty="0" err="1"/>
              <a:t>ziekte</a:t>
            </a:r>
            <a:r>
              <a:rPr lang="en-GB" sz="1900" dirty="0"/>
              <a:t> NA de </a:t>
            </a:r>
            <a:r>
              <a:rPr lang="en-GB" sz="1900" dirty="0" err="1"/>
              <a:t>hysterectomie</a:t>
            </a:r>
            <a:r>
              <a:rPr lang="en-GB" sz="1900" dirty="0"/>
              <a:t> </a:t>
            </a:r>
          </a:p>
          <a:p>
            <a:endParaRPr lang="en-GB" sz="1900" dirty="0"/>
          </a:p>
        </p:txBody>
      </p:sp>
      <p:sp>
        <p:nvSpPr>
          <p:cNvPr id="22" name="Rectangle 10">
            <a:extLst>
              <a:ext uri="{FF2B5EF4-FFF2-40B4-BE49-F238E27FC236}">
                <a16:creationId xmlns:a16="http://schemas.microsoft.com/office/drawing/2014/main" id="{7004738A-9D34-43E8-97D2-CA0EED4F8B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5"/>
            <a:ext cx="4092521" cy="6858000"/>
          </a:xfrm>
          <a:prstGeom prst="rect">
            <a:avLst/>
          </a:prstGeom>
          <a:gradFill>
            <a:gsLst>
              <a:gs pos="8000">
                <a:srgbClr val="000000">
                  <a:alpha val="94000"/>
                </a:srgbClr>
              </a:gs>
              <a:gs pos="100000">
                <a:schemeClr val="accent1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12">
            <a:extLst>
              <a:ext uri="{FF2B5EF4-FFF2-40B4-BE49-F238E27FC236}">
                <a16:creationId xmlns:a16="http://schemas.microsoft.com/office/drawing/2014/main" id="{B8B8D07F-F13E-443E-BA68-2D26672D76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"/>
            <a:ext cx="4092521" cy="6400369"/>
          </a:xfrm>
          <a:prstGeom prst="rect">
            <a:avLst/>
          </a:prstGeom>
          <a:gradFill>
            <a:gsLst>
              <a:gs pos="31000">
                <a:schemeClr val="accent1">
                  <a:lumMod val="50000"/>
                  <a:alpha val="0"/>
                </a:schemeClr>
              </a:gs>
              <a:gs pos="100000">
                <a:schemeClr val="accent1">
                  <a:lumMod val="50000"/>
                  <a:alpha val="26000"/>
                </a:scheme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14">
            <a:extLst>
              <a:ext uri="{FF2B5EF4-FFF2-40B4-BE49-F238E27FC236}">
                <a16:creationId xmlns:a16="http://schemas.microsoft.com/office/drawing/2014/main" id="{2813A4FA-24A5-41ED-A534-3807D1B2F3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2"/>
            <a:ext cx="4068667" cy="6400389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72000">
                <a:srgbClr val="000000">
                  <a:alpha val="21000"/>
                </a:srgb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16">
            <a:extLst>
              <a:ext uri="{FF2B5EF4-FFF2-40B4-BE49-F238E27FC236}">
                <a16:creationId xmlns:a16="http://schemas.microsoft.com/office/drawing/2014/main" id="{C3944F27-CA70-4E84-A51A-E6BF895589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10"/>
            <a:ext cx="3611467" cy="6857997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93000">
                <a:srgbClr val="000000">
                  <a:alpha val="29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2" descr="C:\Users\ANN\AppData\Local\Microsoft\Windows\Temporary Internet Files\Content.IE5\4PBXC728\MC900438809[1].jpg">
            <a:extLst>
              <a:ext uri="{FF2B5EF4-FFF2-40B4-BE49-F238E27FC236}">
                <a16:creationId xmlns:a16="http://schemas.microsoft.com/office/drawing/2014/main" id="{829FB722-46B0-4CA1-A2F1-560ABB2919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94628" y="457633"/>
            <a:ext cx="4895209" cy="3211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58792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444A0B9F-A29A-46F1-9B8C-1C507B3150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nl-BE" sz="4000">
                <a:solidFill>
                  <a:srgbClr val="FFFFFF"/>
                </a:solidFill>
              </a:rPr>
              <a:t>Welke datjes “?” </a:t>
            </a: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5A5D3407-156B-4617-9B0F-F906C7CBCC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/>
          </a:bodyPr>
          <a:lstStyle/>
          <a:p>
            <a:r>
              <a:rPr lang="nl-BE" sz="2000"/>
              <a:t>Orale contraceptie : update</a:t>
            </a:r>
          </a:p>
          <a:p>
            <a:endParaRPr lang="nl-BE" sz="2000"/>
          </a:p>
          <a:p>
            <a:r>
              <a:rPr lang="nl-BE" sz="2000"/>
              <a:t>Vanuit de klinisch praktijk</a:t>
            </a:r>
          </a:p>
          <a:p>
            <a:endParaRPr lang="nl-BE" sz="2000"/>
          </a:p>
          <a:p>
            <a:r>
              <a:rPr lang="nl-BE" sz="2000"/>
              <a:t>Vanuit de vragen die ik regelmatig toegespeeld krijg</a:t>
            </a:r>
          </a:p>
          <a:p>
            <a:pPr marL="0" indent="0">
              <a:buNone/>
            </a:pPr>
            <a:r>
              <a:rPr lang="nl-BE" sz="2000"/>
              <a:t> </a:t>
            </a:r>
          </a:p>
          <a:p>
            <a:r>
              <a:rPr lang="nl-BE" sz="2000"/>
              <a:t>Kleine dingen</a:t>
            </a:r>
          </a:p>
        </p:txBody>
      </p:sp>
    </p:spTree>
    <p:extLst>
      <p:ext uri="{BB962C8B-B14F-4D97-AF65-F5344CB8AC3E}">
        <p14:creationId xmlns:p14="http://schemas.microsoft.com/office/powerpoint/2010/main" val="32546550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2609869-9E80-471B-A487-A53288E0E7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D770BDF-D823-4F4E-9487-AB664AA36D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397" y="502020"/>
            <a:ext cx="5323715" cy="1642970"/>
          </a:xfrm>
        </p:spPr>
        <p:txBody>
          <a:bodyPr anchor="b">
            <a:normAutofit/>
          </a:bodyPr>
          <a:lstStyle/>
          <a:p>
            <a:r>
              <a:rPr lang="en-GB" sz="4000"/>
              <a:t>Hypermenorroe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16B5B7B-F97B-4D1B-97FC-371FF78127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4923" y="2405894"/>
            <a:ext cx="5315189" cy="3535083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endParaRPr lang="nl-BE" sz="2000" dirty="0"/>
          </a:p>
          <a:p>
            <a:pPr marL="0" indent="0">
              <a:buNone/>
            </a:pPr>
            <a:endParaRPr lang="nl-BE" sz="2000" dirty="0"/>
          </a:p>
          <a:p>
            <a:pPr marL="0" indent="0">
              <a:buNone/>
            </a:pPr>
            <a:r>
              <a:rPr lang="nl-BE" sz="2000" dirty="0"/>
              <a:t>Definitie</a:t>
            </a:r>
          </a:p>
          <a:p>
            <a:r>
              <a:rPr lang="nl-BE" sz="2000" dirty="0"/>
              <a:t>Elke bloeding die overvloedig is (&gt;80ml)</a:t>
            </a:r>
          </a:p>
          <a:p>
            <a:r>
              <a:rPr lang="nl-BE" sz="2000" dirty="0"/>
              <a:t>Elke bloeding die langer duurt dan 7 dagen </a:t>
            </a:r>
          </a:p>
          <a:p>
            <a:pPr marL="0" indent="0">
              <a:buNone/>
            </a:pPr>
            <a:r>
              <a:rPr lang="nl-BE" sz="2000" dirty="0"/>
              <a:t> </a:t>
            </a:r>
          </a:p>
          <a:p>
            <a:endParaRPr lang="en-GB" sz="20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004738A-9D34-43E8-97D2-CA0EED4F8B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5"/>
            <a:ext cx="4092521" cy="6858000"/>
          </a:xfrm>
          <a:prstGeom prst="rect">
            <a:avLst/>
          </a:prstGeom>
          <a:gradFill>
            <a:gsLst>
              <a:gs pos="8000">
                <a:srgbClr val="000000">
                  <a:alpha val="94000"/>
                </a:srgbClr>
              </a:gs>
              <a:gs pos="100000">
                <a:schemeClr val="accent1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8B8D07F-F13E-443E-BA68-2D26672D76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"/>
            <a:ext cx="4092521" cy="6400369"/>
          </a:xfrm>
          <a:prstGeom prst="rect">
            <a:avLst/>
          </a:prstGeom>
          <a:gradFill>
            <a:gsLst>
              <a:gs pos="31000">
                <a:schemeClr val="accent1">
                  <a:lumMod val="50000"/>
                  <a:alpha val="0"/>
                </a:schemeClr>
              </a:gs>
              <a:gs pos="100000">
                <a:schemeClr val="accent1">
                  <a:lumMod val="50000"/>
                  <a:alpha val="26000"/>
                </a:scheme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813A4FA-24A5-41ED-A534-3807D1B2F3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2"/>
            <a:ext cx="4068667" cy="6400389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72000">
                <a:srgbClr val="000000">
                  <a:alpha val="21000"/>
                </a:srgb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3944F27-CA70-4E84-A51A-E6BF895589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10"/>
            <a:ext cx="3611467" cy="6857997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93000">
                <a:srgbClr val="000000">
                  <a:alpha val="29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2" descr="C:\Users\ANN\AppData\Local\Microsoft\Windows\Temporary Internet Files\Content.IE5\4PBXC728\MC900438809[1].jpg">
            <a:extLst>
              <a:ext uri="{FF2B5EF4-FFF2-40B4-BE49-F238E27FC236}">
                <a16:creationId xmlns:a16="http://schemas.microsoft.com/office/drawing/2014/main" id="{9D140E0F-C340-41A8-913C-4003DC970A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82660" y="457633"/>
            <a:ext cx="4960523" cy="3211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7692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2609869-9E80-471B-A487-A53288E0E7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D770BDF-D823-4F4E-9487-AB664AA36D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397" y="502020"/>
            <a:ext cx="5323715" cy="1642970"/>
          </a:xfrm>
        </p:spPr>
        <p:txBody>
          <a:bodyPr anchor="b">
            <a:normAutofit/>
          </a:bodyPr>
          <a:lstStyle/>
          <a:p>
            <a:r>
              <a:rPr lang="en-GB" sz="4000"/>
              <a:t>Hypermenorroe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16B5B7B-F97B-4D1B-97FC-371FF78127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4923" y="2405894"/>
            <a:ext cx="5315189" cy="3535083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endParaRPr lang="nl-BE" sz="2000" dirty="0"/>
          </a:p>
          <a:p>
            <a:pPr marL="0" indent="0">
              <a:buNone/>
            </a:pPr>
            <a:endParaRPr lang="nl-BE" sz="2000" dirty="0"/>
          </a:p>
          <a:p>
            <a:pPr marL="0" indent="0">
              <a:buNone/>
            </a:pPr>
            <a:endParaRPr lang="nl-BE" sz="2000" dirty="0"/>
          </a:p>
          <a:p>
            <a:pPr marL="0" indent="0">
              <a:buNone/>
            </a:pPr>
            <a:r>
              <a:rPr lang="nl-BE" sz="2000" dirty="0"/>
              <a:t>Definitie</a:t>
            </a:r>
          </a:p>
          <a:p>
            <a:r>
              <a:rPr lang="nl-BE" sz="2000" dirty="0"/>
              <a:t>Elke bloeding die overvloedig is (&gt;80ml)</a:t>
            </a:r>
          </a:p>
          <a:p>
            <a:r>
              <a:rPr lang="nl-BE" sz="2000" dirty="0"/>
              <a:t>Elke bloeding die langer duurt dan 7 dagen </a:t>
            </a:r>
          </a:p>
          <a:p>
            <a:endParaRPr lang="en-GB" sz="20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004738A-9D34-43E8-97D2-CA0EED4F8B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5"/>
            <a:ext cx="4092521" cy="6858000"/>
          </a:xfrm>
          <a:prstGeom prst="rect">
            <a:avLst/>
          </a:prstGeom>
          <a:gradFill>
            <a:gsLst>
              <a:gs pos="8000">
                <a:srgbClr val="000000">
                  <a:alpha val="94000"/>
                </a:srgbClr>
              </a:gs>
              <a:gs pos="100000">
                <a:schemeClr val="accent1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8B8D07F-F13E-443E-BA68-2D26672D76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"/>
            <a:ext cx="4092521" cy="6400369"/>
          </a:xfrm>
          <a:prstGeom prst="rect">
            <a:avLst/>
          </a:prstGeom>
          <a:gradFill>
            <a:gsLst>
              <a:gs pos="31000">
                <a:schemeClr val="accent1">
                  <a:lumMod val="50000"/>
                  <a:alpha val="0"/>
                </a:schemeClr>
              </a:gs>
              <a:gs pos="100000">
                <a:schemeClr val="accent1">
                  <a:lumMod val="50000"/>
                  <a:alpha val="26000"/>
                </a:scheme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813A4FA-24A5-41ED-A534-3807D1B2F3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2"/>
            <a:ext cx="4068667" cy="6400389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72000">
                <a:srgbClr val="000000">
                  <a:alpha val="21000"/>
                </a:srgb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3944F27-CA70-4E84-A51A-E6BF895589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10"/>
            <a:ext cx="3611467" cy="6857997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93000">
                <a:srgbClr val="000000">
                  <a:alpha val="29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2" descr="C:\Users\ANN\AppData\Local\Microsoft\Windows\Temporary Internet Files\Content.IE5\4PBXC728\MC900438809[1].jpg">
            <a:extLst>
              <a:ext uri="{FF2B5EF4-FFF2-40B4-BE49-F238E27FC236}">
                <a16:creationId xmlns:a16="http://schemas.microsoft.com/office/drawing/2014/main" id="{9D140E0F-C340-41A8-913C-4003DC970A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03958" y="424969"/>
            <a:ext cx="4857886" cy="3211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26680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2609869-9E80-471B-A487-A53288E0E7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D770BDF-D823-4F4E-9487-AB664AA36D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397" y="502020"/>
            <a:ext cx="5323715" cy="1642970"/>
          </a:xfrm>
        </p:spPr>
        <p:txBody>
          <a:bodyPr anchor="b">
            <a:normAutofit/>
          </a:bodyPr>
          <a:lstStyle/>
          <a:p>
            <a:r>
              <a:rPr lang="en-GB" sz="4000"/>
              <a:t>Hypermenorroe </a:t>
            </a:r>
            <a:br>
              <a:rPr lang="en-GB" sz="4000"/>
            </a:br>
            <a:r>
              <a:rPr lang="en-GB" sz="4000"/>
              <a:t>bij adolescenten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16B5B7B-F97B-4D1B-97FC-371FF78127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4923" y="2405894"/>
            <a:ext cx="6692271" cy="3535083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endParaRPr lang="nl-BE" sz="1900" dirty="0"/>
          </a:p>
          <a:p>
            <a:pPr marL="0" indent="0">
              <a:buNone/>
            </a:pPr>
            <a:r>
              <a:rPr lang="nl-BE" sz="1900" dirty="0"/>
              <a:t>Etiologie</a:t>
            </a:r>
          </a:p>
          <a:p>
            <a:r>
              <a:rPr lang="nl-BE" sz="1900" dirty="0"/>
              <a:t>Hematologische pathologie</a:t>
            </a:r>
          </a:p>
          <a:p>
            <a:pPr lvl="1"/>
            <a:r>
              <a:rPr lang="nl-BE" sz="1900" dirty="0" err="1"/>
              <a:t>Stollingstoornissen</a:t>
            </a:r>
            <a:r>
              <a:rPr lang="nl-BE" sz="1900" dirty="0"/>
              <a:t> : Ziekte van </a:t>
            </a:r>
            <a:r>
              <a:rPr lang="nl-BE" sz="1900" dirty="0" err="1"/>
              <a:t>von</a:t>
            </a:r>
            <a:r>
              <a:rPr lang="nl-BE" sz="1900" dirty="0"/>
              <a:t> Willebrand, bloedplaatjes </a:t>
            </a:r>
            <a:r>
              <a:rPr lang="nl-BE" sz="1900" dirty="0" err="1"/>
              <a:t>dysfunktie</a:t>
            </a:r>
            <a:r>
              <a:rPr lang="nl-BE" sz="1900" dirty="0"/>
              <a:t>, ITP,…</a:t>
            </a:r>
          </a:p>
          <a:p>
            <a:r>
              <a:rPr lang="nl-BE" sz="1900" dirty="0" err="1"/>
              <a:t>Strukturele</a:t>
            </a:r>
            <a:r>
              <a:rPr lang="nl-BE" sz="1900" dirty="0"/>
              <a:t> afwijkingen : fibromen, poliepen, ovariële tumoren, … </a:t>
            </a:r>
          </a:p>
          <a:p>
            <a:r>
              <a:rPr lang="nl-BE" sz="1900" dirty="0"/>
              <a:t>Hypo – hyperthyroïdie</a:t>
            </a:r>
          </a:p>
          <a:p>
            <a:r>
              <a:rPr lang="nl-BE" sz="1900" dirty="0"/>
              <a:t>Systeempathologie – Veralgemeende ziekteprocessen (SLE, nierfalen, maligniteiten,… )</a:t>
            </a:r>
          </a:p>
          <a:p>
            <a:pPr marL="0" indent="0">
              <a:buNone/>
            </a:pPr>
            <a:endParaRPr lang="nl-BE" sz="1900" dirty="0"/>
          </a:p>
          <a:p>
            <a:pPr marL="0" indent="0">
              <a:buNone/>
            </a:pPr>
            <a:endParaRPr lang="nl-BE" sz="1900" dirty="0"/>
          </a:p>
          <a:p>
            <a:endParaRPr lang="en-GB" sz="19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004738A-9D34-43E8-97D2-CA0EED4F8B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5"/>
            <a:ext cx="4092521" cy="6858000"/>
          </a:xfrm>
          <a:prstGeom prst="rect">
            <a:avLst/>
          </a:prstGeom>
          <a:gradFill>
            <a:gsLst>
              <a:gs pos="8000">
                <a:srgbClr val="000000">
                  <a:alpha val="94000"/>
                </a:srgbClr>
              </a:gs>
              <a:gs pos="100000">
                <a:schemeClr val="accent1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8B8D07F-F13E-443E-BA68-2D26672D76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"/>
            <a:ext cx="4092521" cy="6400369"/>
          </a:xfrm>
          <a:prstGeom prst="rect">
            <a:avLst/>
          </a:prstGeom>
          <a:gradFill>
            <a:gsLst>
              <a:gs pos="31000">
                <a:schemeClr val="accent1">
                  <a:lumMod val="50000"/>
                  <a:alpha val="0"/>
                </a:schemeClr>
              </a:gs>
              <a:gs pos="100000">
                <a:schemeClr val="accent1">
                  <a:lumMod val="50000"/>
                  <a:alpha val="26000"/>
                </a:scheme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813A4FA-24A5-41ED-A534-3807D1B2F3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2"/>
            <a:ext cx="4068667" cy="6400389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72000">
                <a:srgbClr val="000000">
                  <a:alpha val="21000"/>
                </a:srgb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3944F27-CA70-4E84-A51A-E6BF895589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10"/>
            <a:ext cx="3611467" cy="6857997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93000">
                <a:srgbClr val="000000">
                  <a:alpha val="29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2" descr="C:\Users\ANN\AppData\Local\Microsoft\Windows\Temporary Internet Files\Content.IE5\4PBXC728\MC900438809[1].jpg">
            <a:extLst>
              <a:ext uri="{FF2B5EF4-FFF2-40B4-BE49-F238E27FC236}">
                <a16:creationId xmlns:a16="http://schemas.microsoft.com/office/drawing/2014/main" id="{9D140E0F-C340-41A8-913C-4003DC970A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13459" y="254996"/>
            <a:ext cx="4773911" cy="3211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48674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2609869-9E80-471B-A487-A53288E0E7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D770BDF-D823-4F4E-9487-AB664AA36D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397" y="502020"/>
            <a:ext cx="5323715" cy="1642970"/>
          </a:xfrm>
        </p:spPr>
        <p:txBody>
          <a:bodyPr anchor="b">
            <a:normAutofit/>
          </a:bodyPr>
          <a:lstStyle/>
          <a:p>
            <a:r>
              <a:rPr lang="en-GB" sz="4000"/>
              <a:t>Hypermenorroe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16B5B7B-F97B-4D1B-97FC-371FF78127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4923" y="2405894"/>
            <a:ext cx="5315189" cy="3535083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nl-BE" sz="2000" dirty="0"/>
              <a:t>Aanpak </a:t>
            </a:r>
          </a:p>
          <a:p>
            <a:r>
              <a:rPr lang="nl-BE" sz="2000" dirty="0"/>
              <a:t>Gynaecologische echografie</a:t>
            </a:r>
          </a:p>
          <a:p>
            <a:r>
              <a:rPr lang="nl-BE" sz="2000" dirty="0"/>
              <a:t>Biochemie</a:t>
            </a:r>
          </a:p>
          <a:p>
            <a:pPr lvl="1"/>
            <a:r>
              <a:rPr lang="nl-BE" sz="2000" dirty="0" err="1"/>
              <a:t>bHCG</a:t>
            </a:r>
            <a:endParaRPr lang="nl-BE" sz="2000" dirty="0"/>
          </a:p>
          <a:p>
            <a:pPr lvl="1"/>
            <a:r>
              <a:rPr lang="nl-BE" sz="2000" dirty="0"/>
              <a:t>Complet – perifeer bloedbeeld </a:t>
            </a:r>
          </a:p>
          <a:p>
            <a:pPr lvl="1"/>
            <a:r>
              <a:rPr lang="nl-BE" sz="2000" dirty="0" err="1"/>
              <a:t>aPTT</a:t>
            </a:r>
            <a:r>
              <a:rPr lang="nl-BE" sz="2000" dirty="0"/>
              <a:t> – </a:t>
            </a:r>
            <a:r>
              <a:rPr lang="nl-BE" sz="2000" dirty="0" err="1"/>
              <a:t>prothrombine</a:t>
            </a:r>
            <a:r>
              <a:rPr lang="nl-BE" sz="2000" dirty="0"/>
              <a:t>  </a:t>
            </a:r>
          </a:p>
          <a:p>
            <a:pPr lvl="1"/>
            <a:r>
              <a:rPr lang="nl-BE" sz="2000" dirty="0"/>
              <a:t>VWF – </a:t>
            </a:r>
            <a:r>
              <a:rPr lang="nl-BE" sz="2000" dirty="0" err="1"/>
              <a:t>plasme</a:t>
            </a:r>
            <a:r>
              <a:rPr lang="nl-BE" sz="2000" dirty="0"/>
              <a:t> VWF activiteit, </a:t>
            </a:r>
            <a:r>
              <a:rPr lang="nl-BE" sz="2000" dirty="0" err="1"/>
              <a:t>faktor</a:t>
            </a:r>
            <a:r>
              <a:rPr lang="nl-BE" sz="2000" dirty="0"/>
              <a:t> VIII </a:t>
            </a:r>
            <a:r>
              <a:rPr lang="nl-BE" sz="2000" dirty="0" err="1"/>
              <a:t>aktiviteit</a:t>
            </a:r>
            <a:r>
              <a:rPr lang="nl-BE" sz="2000" dirty="0"/>
              <a:t> (na 7 d stop exogene oestrogeen toediening)</a:t>
            </a:r>
          </a:p>
          <a:p>
            <a:pPr lvl="1"/>
            <a:r>
              <a:rPr lang="nl-BE" sz="2000" dirty="0"/>
              <a:t>TSH </a:t>
            </a:r>
          </a:p>
          <a:p>
            <a:pPr marL="0" indent="0">
              <a:buNone/>
            </a:pPr>
            <a:endParaRPr lang="nl-BE" sz="2000" dirty="0"/>
          </a:p>
          <a:p>
            <a:pPr marL="0" indent="0">
              <a:buNone/>
            </a:pPr>
            <a:endParaRPr lang="nl-BE" sz="2000" dirty="0"/>
          </a:p>
          <a:p>
            <a:endParaRPr lang="en-GB" sz="20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004738A-9D34-43E8-97D2-CA0EED4F8B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5"/>
            <a:ext cx="4092521" cy="6858000"/>
          </a:xfrm>
          <a:prstGeom prst="rect">
            <a:avLst/>
          </a:prstGeom>
          <a:gradFill>
            <a:gsLst>
              <a:gs pos="8000">
                <a:srgbClr val="000000">
                  <a:alpha val="94000"/>
                </a:srgbClr>
              </a:gs>
              <a:gs pos="100000">
                <a:schemeClr val="accent1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8B8D07F-F13E-443E-BA68-2D26672D76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"/>
            <a:ext cx="4092521" cy="6400369"/>
          </a:xfrm>
          <a:prstGeom prst="rect">
            <a:avLst/>
          </a:prstGeom>
          <a:gradFill>
            <a:gsLst>
              <a:gs pos="31000">
                <a:schemeClr val="accent1">
                  <a:lumMod val="50000"/>
                  <a:alpha val="0"/>
                </a:schemeClr>
              </a:gs>
              <a:gs pos="100000">
                <a:schemeClr val="accent1">
                  <a:lumMod val="50000"/>
                  <a:alpha val="26000"/>
                </a:scheme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813A4FA-24A5-41ED-A534-3807D1B2F3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2"/>
            <a:ext cx="4068667" cy="6400389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72000">
                <a:srgbClr val="000000">
                  <a:alpha val="21000"/>
                </a:srgb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3944F27-CA70-4E84-A51A-E6BF895589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10"/>
            <a:ext cx="3611467" cy="6857997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93000">
                <a:srgbClr val="000000">
                  <a:alpha val="29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2" descr="C:\Users\ANN\AppData\Local\Microsoft\Windows\Temporary Internet Files\Content.IE5\4PBXC728\MC900438809[1].jpg">
            <a:extLst>
              <a:ext uri="{FF2B5EF4-FFF2-40B4-BE49-F238E27FC236}">
                <a16:creationId xmlns:a16="http://schemas.microsoft.com/office/drawing/2014/main" id="{9D140E0F-C340-41A8-913C-4003DC970A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94628" y="217680"/>
            <a:ext cx="4867217" cy="3211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19682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3346177D-ADC4-4968-B747-5CFCD390B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E59EB5A-B265-4EC7-8CCB-1DC22DD3F9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6501" y="489508"/>
            <a:ext cx="5754896" cy="166756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7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Synechiae vulvae bij peuters </a:t>
            </a:r>
            <a:br>
              <a:rPr lang="en-US" sz="37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sz="3700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86BEA684-719C-4853-BE4F-83B97595D7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91081" y="918640"/>
            <a:ext cx="3230263" cy="4589025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F0AD8D55-5539-4FC6-9E5C-33903BD06BBC}"/>
              </a:ext>
            </a:extLst>
          </p:cNvPr>
          <p:cNvSpPr txBox="1"/>
          <p:nvPr/>
        </p:nvSpPr>
        <p:spPr>
          <a:xfrm>
            <a:off x="5596502" y="2405894"/>
            <a:ext cx="5754896" cy="319746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/>
              <a:t>behandeling : 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/>
              <a:t>Bij de peuter : GEEN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/>
              <a:t>Bij de moeder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844A943-BF79-4FEA-ABB1-3BD54D2366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90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437CC72-F4A8-4DC3-AFAB-D22C482C81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50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488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F2E8DEC-64CB-4FAB-B040-5901A6F368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en-GB" sz="4000">
                <a:solidFill>
                  <a:srgbClr val="FFFFFF"/>
                </a:solidFill>
              </a:rPr>
              <a:t>Hypothyroïdie in de zwangerschap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BEA26B2-F4C1-4397-8D6B-1727ABE40F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983635" cy="554604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nl-BE" sz="2000" dirty="0"/>
          </a:p>
          <a:p>
            <a:pPr marL="0" indent="0">
              <a:buNone/>
            </a:pPr>
            <a:r>
              <a:rPr lang="nl-BE" dirty="0"/>
              <a:t>ATA 2017 nieuwe richtlijnen </a:t>
            </a:r>
          </a:p>
          <a:p>
            <a:pPr marL="0" indent="0">
              <a:buNone/>
            </a:pPr>
            <a:r>
              <a:rPr lang="nl-BE" i="1" dirty="0"/>
              <a:t>screenen</a:t>
            </a:r>
            <a:r>
              <a:rPr lang="nl-BE" dirty="0"/>
              <a:t> bij risico groepen</a:t>
            </a:r>
          </a:p>
          <a:p>
            <a:pPr marL="0" indent="0">
              <a:buNone/>
            </a:pPr>
            <a:r>
              <a:rPr lang="nl-BE" i="1" dirty="0"/>
              <a:t>behandelen </a:t>
            </a:r>
            <a:r>
              <a:rPr lang="nl-BE" dirty="0"/>
              <a:t>: therapie start vroeg in de zwangerschap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724775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8DE71FD7-104A-4B1C-88B7-8F75572CC8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875603" y="158193"/>
            <a:ext cx="8440793" cy="6541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2483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Tijdelijke aanduiding voor inhoud 3">
            <a:extLst>
              <a:ext uri="{FF2B5EF4-FFF2-40B4-BE49-F238E27FC236}">
                <a16:creationId xmlns:a16="http://schemas.microsoft.com/office/drawing/2014/main" id="{37649222-9E2A-46EB-A3E8-AB2A498106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704" y="457200"/>
            <a:ext cx="11156591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4612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2609869-9E80-471B-A487-A53288E0E7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D4A0C78-B7DF-4E6A-8080-A23795AE96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397" y="502020"/>
            <a:ext cx="5323715" cy="1642970"/>
          </a:xfrm>
        </p:spPr>
        <p:txBody>
          <a:bodyPr anchor="b">
            <a:normAutofit/>
          </a:bodyPr>
          <a:lstStyle/>
          <a:p>
            <a:r>
              <a:rPr lang="nl-BE" sz="4000"/>
              <a:t>Wist je dat 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407BCAB-AD9F-49FA-88B9-E038BD252C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4923" y="2405894"/>
            <a:ext cx="5315189" cy="3535083"/>
          </a:xfrm>
        </p:spPr>
        <p:txBody>
          <a:bodyPr anchor="t">
            <a:normAutofit/>
          </a:bodyPr>
          <a:lstStyle/>
          <a:p>
            <a:pPr marL="914400" lvl="2" indent="0">
              <a:buNone/>
            </a:pPr>
            <a:endParaRPr lang="nl-BE" dirty="0"/>
          </a:p>
          <a:p>
            <a:pPr marL="914400" lvl="2" indent="0">
              <a:buNone/>
            </a:pPr>
            <a:endParaRPr lang="nl-BE" dirty="0"/>
          </a:p>
          <a:p>
            <a:pPr marL="914400" lvl="2" indent="0">
              <a:buNone/>
            </a:pPr>
            <a:r>
              <a:rPr lang="nl-BE" dirty="0" err="1"/>
              <a:t>NIPTest</a:t>
            </a:r>
            <a:r>
              <a:rPr lang="nl-BE" dirty="0"/>
              <a:t> </a:t>
            </a:r>
          </a:p>
          <a:p>
            <a:pPr marL="914400" lvl="2" indent="0">
              <a:buNone/>
            </a:pPr>
            <a:endParaRPr lang="nl-BE" dirty="0"/>
          </a:p>
          <a:p>
            <a:pPr marL="914400" lvl="2" indent="0">
              <a:buNone/>
            </a:pPr>
            <a:r>
              <a:rPr lang="nl-BE" dirty="0" err="1"/>
              <a:t>Whole</a:t>
            </a:r>
            <a:r>
              <a:rPr lang="nl-BE" dirty="0"/>
              <a:t> </a:t>
            </a:r>
            <a:r>
              <a:rPr lang="nl-BE" dirty="0" err="1"/>
              <a:t>genome</a:t>
            </a:r>
            <a:r>
              <a:rPr lang="nl-BE" dirty="0"/>
              <a:t> gene </a:t>
            </a:r>
            <a:r>
              <a:rPr lang="nl-BE" dirty="0" err="1"/>
              <a:t>sequencing</a:t>
            </a:r>
            <a:endParaRPr lang="nl-BE" dirty="0"/>
          </a:p>
          <a:p>
            <a:pPr marL="914400" lvl="2" indent="0">
              <a:buNone/>
            </a:pPr>
            <a:endParaRPr lang="nl-BE" dirty="0"/>
          </a:p>
          <a:p>
            <a:pPr marL="914400" lvl="2" indent="0">
              <a:buNone/>
            </a:pPr>
            <a:endParaRPr lang="nl-BE" dirty="0"/>
          </a:p>
          <a:p>
            <a:pPr marL="0" indent="0">
              <a:buNone/>
            </a:pPr>
            <a:r>
              <a:rPr lang="nl-BE" sz="2000" dirty="0"/>
              <a:t>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004738A-9D34-43E8-97D2-CA0EED4F8B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5"/>
            <a:ext cx="4092521" cy="6858000"/>
          </a:xfrm>
          <a:prstGeom prst="rect">
            <a:avLst/>
          </a:prstGeom>
          <a:gradFill>
            <a:gsLst>
              <a:gs pos="8000">
                <a:srgbClr val="000000">
                  <a:alpha val="94000"/>
                </a:srgbClr>
              </a:gs>
              <a:gs pos="100000">
                <a:schemeClr val="accent1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8B8D07F-F13E-443E-BA68-2D26672D76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"/>
            <a:ext cx="4092521" cy="6400369"/>
          </a:xfrm>
          <a:prstGeom prst="rect">
            <a:avLst/>
          </a:prstGeom>
          <a:gradFill>
            <a:gsLst>
              <a:gs pos="31000">
                <a:schemeClr val="accent1">
                  <a:lumMod val="50000"/>
                  <a:alpha val="0"/>
                </a:schemeClr>
              </a:gs>
              <a:gs pos="100000">
                <a:schemeClr val="accent1">
                  <a:lumMod val="50000"/>
                  <a:alpha val="26000"/>
                </a:scheme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813A4FA-24A5-41ED-A534-3807D1B2F3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2"/>
            <a:ext cx="4068667" cy="6400389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72000">
                <a:srgbClr val="000000">
                  <a:alpha val="21000"/>
                </a:srgb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3944F27-CA70-4E84-A51A-E6BF895589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10"/>
            <a:ext cx="3611467" cy="6857997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93000">
                <a:srgbClr val="000000">
                  <a:alpha val="29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EAA0F79A-9ECE-40BD-8FBF-84E84F1111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5967" y="1907064"/>
            <a:ext cx="4170530" cy="3075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50327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106DC73-C97B-471C-8EA9-D016BA3CD4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41" y="2767106"/>
            <a:ext cx="2880828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Wie kent dit verloskundig hulpmiddel ?</a:t>
            </a:r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4DDC5D7A-F54B-479A-B8C6-34DA34336C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93001" y="467208"/>
            <a:ext cx="5844602" cy="5923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1979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4C8277A-512E-45A1-8DA9-DEF1546F1D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nl-BE" sz="4000" dirty="0">
                <a:solidFill>
                  <a:srgbClr val="FFFFFF"/>
                </a:solidFill>
              </a:rPr>
              <a:t>Orale contraceptie  </a:t>
            </a:r>
            <a:r>
              <a:rPr lang="nl-BE" sz="4000" dirty="0" err="1">
                <a:solidFill>
                  <a:srgbClr val="FFFFFF"/>
                </a:solidFill>
              </a:rPr>
              <a:t>Progestorene</a:t>
            </a:r>
            <a:r>
              <a:rPr lang="nl-BE" sz="4000" dirty="0">
                <a:solidFill>
                  <a:srgbClr val="FFFFFF"/>
                </a:solidFill>
              </a:rPr>
              <a:t> 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13CB090-22AF-4B94-B0D5-8125CCCE82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nl-BE" sz="2000" dirty="0"/>
          </a:p>
          <a:p>
            <a:pPr marL="457200" lvl="1" indent="0">
              <a:buNone/>
            </a:pPr>
            <a:r>
              <a:rPr lang="nl-BE" sz="2000" dirty="0"/>
              <a:t>voorkeur voor product met “gunstige” nevenwerkingen</a:t>
            </a:r>
          </a:p>
          <a:p>
            <a:pPr marL="457200" lvl="1" indent="0">
              <a:buNone/>
            </a:pPr>
            <a:endParaRPr lang="nl-BE" sz="2000" dirty="0"/>
          </a:p>
          <a:p>
            <a:pPr lvl="2">
              <a:buFontTx/>
              <a:buChar char="-"/>
            </a:pPr>
            <a:r>
              <a:rPr lang="nl-BE" dirty="0"/>
              <a:t>Minder androgeen</a:t>
            </a:r>
          </a:p>
          <a:p>
            <a:pPr lvl="2">
              <a:buFontTx/>
              <a:buChar char="-"/>
            </a:pPr>
            <a:r>
              <a:rPr lang="nl-BE" dirty="0"/>
              <a:t>Minder of meer </a:t>
            </a:r>
            <a:r>
              <a:rPr lang="nl-BE" dirty="0" err="1"/>
              <a:t>anti-androgeen</a:t>
            </a:r>
            <a:endParaRPr lang="nl-BE" dirty="0"/>
          </a:p>
          <a:p>
            <a:pPr lvl="2">
              <a:buFontTx/>
              <a:buChar char="-"/>
            </a:pPr>
            <a:r>
              <a:rPr lang="nl-BE" dirty="0"/>
              <a:t>Meer anti-</a:t>
            </a:r>
            <a:r>
              <a:rPr lang="nl-BE" dirty="0" err="1"/>
              <a:t>mineralocorticoïd</a:t>
            </a:r>
            <a:r>
              <a:rPr lang="nl-BE" dirty="0"/>
              <a:t> </a:t>
            </a:r>
          </a:p>
          <a:p>
            <a:pPr lvl="2">
              <a:buFontTx/>
              <a:buChar char="-"/>
            </a:pPr>
            <a:r>
              <a:rPr lang="nl-BE" dirty="0"/>
              <a:t>Minder effect op koolhydraat en lipidenmetabolisme </a:t>
            </a:r>
          </a:p>
          <a:p>
            <a:pPr lvl="2">
              <a:buFontTx/>
              <a:buChar char="-"/>
            </a:pPr>
            <a:r>
              <a:rPr lang="nl-BE" dirty="0"/>
              <a:t>Gunstig effect op hemostase</a:t>
            </a:r>
          </a:p>
          <a:p>
            <a:pPr marL="914400" lvl="2" indent="0">
              <a:buNone/>
            </a:pPr>
            <a:endParaRPr lang="nl-BE" dirty="0"/>
          </a:p>
          <a:p>
            <a:pPr lvl="1">
              <a:buFontTx/>
              <a:buChar char="-"/>
            </a:pPr>
            <a:endParaRPr lang="nl-BE" sz="2000" dirty="0"/>
          </a:p>
        </p:txBody>
      </p:sp>
    </p:spTree>
    <p:extLst>
      <p:ext uri="{BB962C8B-B14F-4D97-AF65-F5344CB8AC3E}">
        <p14:creationId xmlns:p14="http://schemas.microsoft.com/office/powerpoint/2010/main" val="17875363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C2CEDDF-AE0C-4640-9D13-43BE0D8B4F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41" y="2767106"/>
            <a:ext cx="2880828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Cervical ripening balloon</a:t>
            </a:r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5C891387-0BE8-4219-A018-3E57C2B358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02428" y="574830"/>
            <a:ext cx="7225748" cy="5708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1384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2609869-9E80-471B-A487-A53288E0E7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E66C93C-E7F1-4E4F-89B6-734C486DDD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397" y="502020"/>
            <a:ext cx="5323715" cy="164297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Zoet Zwanger</a:t>
            </a:r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65D99BF2-CE58-4659-85D1-41970749A2B2}"/>
              </a:ext>
            </a:extLst>
          </p:cNvPr>
          <p:cNvSpPr/>
          <p:nvPr/>
        </p:nvSpPr>
        <p:spPr>
          <a:xfrm>
            <a:off x="1144923" y="2405894"/>
            <a:ext cx="5315189" cy="35350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/>
              <a:t>Screening 3 maand postpartum 3,4 % diabetes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/>
              <a:t>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/>
              <a:t>Na 3j respons rate van 67% </a:t>
            </a:r>
          </a:p>
          <a:p>
            <a:pPr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/>
              <a:t>10,2% impaired fasting glucose (100-125 mg/dl) </a:t>
            </a:r>
          </a:p>
          <a:p>
            <a:pPr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/>
              <a:t>4,2% diabetes</a:t>
            </a:r>
          </a:p>
          <a:p>
            <a:pPr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i="1"/>
              <a:t>www.zoetzwanger.be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004738A-9D34-43E8-97D2-CA0EED4F8B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5"/>
            <a:ext cx="4092521" cy="6858000"/>
          </a:xfrm>
          <a:prstGeom prst="rect">
            <a:avLst/>
          </a:prstGeom>
          <a:gradFill>
            <a:gsLst>
              <a:gs pos="8000">
                <a:srgbClr val="000000">
                  <a:alpha val="94000"/>
                </a:srgbClr>
              </a:gs>
              <a:gs pos="100000">
                <a:schemeClr val="accent1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8B8D07F-F13E-443E-BA68-2D26672D76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"/>
            <a:ext cx="4092521" cy="6400369"/>
          </a:xfrm>
          <a:prstGeom prst="rect">
            <a:avLst/>
          </a:prstGeom>
          <a:gradFill>
            <a:gsLst>
              <a:gs pos="31000">
                <a:schemeClr val="accent1">
                  <a:lumMod val="50000"/>
                  <a:alpha val="0"/>
                </a:schemeClr>
              </a:gs>
              <a:gs pos="100000">
                <a:schemeClr val="accent1">
                  <a:lumMod val="50000"/>
                  <a:alpha val="26000"/>
                </a:scheme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813A4FA-24A5-41ED-A534-3807D1B2F3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2"/>
            <a:ext cx="4068667" cy="6400389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72000">
                <a:srgbClr val="000000">
                  <a:alpha val="21000"/>
                </a:srgb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3944F27-CA70-4E84-A51A-E6BF895589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10"/>
            <a:ext cx="3611467" cy="6857997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93000">
                <a:srgbClr val="000000">
                  <a:alpha val="29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CBE04163-9705-40D0-B323-74AC44A3A3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79786" y="909081"/>
            <a:ext cx="3562891" cy="5071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59578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9CB95732-565A-4D2C-A3AB-CC460C0D38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7F1AF47-AE98-4034-BD91-1976FA4D9C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11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EC0EE2B-2029-48DD-893D-F528E651B0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57200" y="8482"/>
            <a:ext cx="3568276" cy="6858000"/>
          </a:xfrm>
          <a:prstGeom prst="rect">
            <a:avLst/>
          </a:prstGeom>
          <a:gradFill>
            <a:gsLst>
              <a:gs pos="0">
                <a:schemeClr val="accent1">
                  <a:alpha val="32000"/>
                </a:schemeClr>
              </a:gs>
              <a:gs pos="70000">
                <a:srgbClr val="000000">
                  <a:alpha val="0"/>
                </a:srgb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45AE1D08-1ED1-4F59-B42F-4D8EA33DC8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A79B912-88EA-4640-BDEB-51B3B11A02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9565" y="2659404"/>
            <a:ext cx="4355594" cy="4040742"/>
          </a:xfrm>
          <a:prstGeom prst="rect">
            <a:avLst/>
          </a:prstGeom>
          <a:gradFill>
            <a:gsLst>
              <a:gs pos="0">
                <a:schemeClr val="accent1">
                  <a:alpha val="24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D96EF79-C3F0-4158-8213-7ACEC681BD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180" y="2862471"/>
            <a:ext cx="3041803" cy="2907802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/>
            <a:r>
              <a:rPr lang="en-US" sz="4000" dirty="0" err="1">
                <a:solidFill>
                  <a:srgbClr val="FFFFFF"/>
                </a:solidFill>
              </a:rPr>
              <a:t>Osteoporose</a:t>
            </a:r>
            <a:r>
              <a:rPr lang="en-US" sz="4000" dirty="0">
                <a:solidFill>
                  <a:srgbClr val="FFFFFF"/>
                </a:solidFill>
              </a:rPr>
              <a:t> en anorexia nervosa </a:t>
            </a:r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AAA2311A-05D7-400D-AD7B-6D9A443B67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01040" y="1005787"/>
            <a:ext cx="3387578" cy="2168049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80D3F7F1-E310-4AEA-8039-3EE6332431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93930" y="1421324"/>
            <a:ext cx="3419533" cy="1752510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9C844401-DF80-43C7-AD09-A868611CA2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1040" y="3429000"/>
            <a:ext cx="7112423" cy="2757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83317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B712E947-0734-45F9-9C4F-41114EC3A3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C6B5652-C661-4C58-B937-F0F490F7FC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B936867-6407-43FB-9DE6-1B0879D0CB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CD0B258-678B-4A8C-894F-848AF24A19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C8D58395-74AF-401A-AF2F-76B6FCF71D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F003F3F-F118-41D2-AA3F-74DB0D1970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CD777B5-127A-4429-8648-2AE9A2D47A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825" y="457201"/>
            <a:ext cx="2844800" cy="3588870"/>
          </a:xfrm>
        </p:spPr>
        <p:txBody>
          <a:bodyPr anchor="b">
            <a:normAutofit/>
          </a:bodyPr>
          <a:lstStyle/>
          <a:p>
            <a:pPr algn="r"/>
            <a:r>
              <a:rPr lang="nl-BE" sz="4000">
                <a:solidFill>
                  <a:srgbClr val="FFFFFF"/>
                </a:solidFill>
              </a:rPr>
              <a:t>Osteoporose en lactatie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41F4267-EC6A-49C4-AA6F-2CFFD29B9E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49245" y="669363"/>
            <a:ext cx="3504923" cy="5534211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nl-BE" sz="2000" dirty="0" err="1"/>
              <a:t>transiente</a:t>
            </a:r>
            <a:r>
              <a:rPr lang="nl-BE" sz="2000" dirty="0"/>
              <a:t> osteoporose optreedt : </a:t>
            </a:r>
          </a:p>
          <a:p>
            <a:pPr marL="0" indent="0">
              <a:buNone/>
            </a:pPr>
            <a:endParaRPr lang="nl-BE" sz="2000" dirty="0"/>
          </a:p>
          <a:p>
            <a:pPr marL="0" indent="0">
              <a:buNone/>
            </a:pPr>
            <a:r>
              <a:rPr lang="nl-BE" sz="2000" dirty="0"/>
              <a:t>vooral in laatste trim en tijdens lactatie </a:t>
            </a:r>
          </a:p>
          <a:p>
            <a:pPr marL="0" indent="0">
              <a:buNone/>
            </a:pPr>
            <a:r>
              <a:rPr lang="nl-BE" sz="2000" dirty="0"/>
              <a:t>(20-30g calcium per dag naar de </a:t>
            </a:r>
            <a:r>
              <a:rPr lang="nl-BE" sz="2000" dirty="0" err="1"/>
              <a:t>fetus</a:t>
            </a:r>
            <a:r>
              <a:rPr lang="nl-BE" sz="2000" dirty="0"/>
              <a:t>)  </a:t>
            </a:r>
          </a:p>
          <a:p>
            <a:endParaRPr lang="nl-BE" sz="2000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C34E03AC-119C-4605-96A3-3692E27F471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8985"/>
          <a:stretch/>
        </p:blipFill>
        <p:spPr>
          <a:xfrm>
            <a:off x="8467859" y="997891"/>
            <a:ext cx="2823586" cy="2186583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E8593FAB-D868-40B0-A34E-BDC7788363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67859" y="3802941"/>
            <a:ext cx="2823586" cy="1969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38892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852A2C6-EFA7-4D4E-8F7B-8EB4BC2F02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nl-BE" sz="1900" dirty="0">
                <a:solidFill>
                  <a:srgbClr val="FFFFFF"/>
                </a:solidFill>
              </a:rPr>
              <a:t>Zwangerschapsmisselijkheid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69D7AE9-B8DA-46C4-925D-76B13A1569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/>
          </a:bodyPr>
          <a:lstStyle/>
          <a:p>
            <a:r>
              <a:rPr lang="nl-BE" sz="1600"/>
              <a:t>Gember / gemberextract (Antimetil </a:t>
            </a:r>
            <a:r>
              <a:rPr lang="nl-BE" sz="1600" baseline="30000"/>
              <a:t>© </a:t>
            </a:r>
            <a:r>
              <a:rPr lang="nl-BE" sz="1600"/>
              <a:t>)</a:t>
            </a:r>
          </a:p>
          <a:p>
            <a:pPr lvl="1"/>
            <a:r>
              <a:rPr lang="nl-BE" sz="1600"/>
              <a:t>In syst review 2014 placebo gecontroleerd (1278 zwangeren)</a:t>
            </a:r>
          </a:p>
          <a:p>
            <a:pPr lvl="1"/>
            <a:r>
              <a:rPr lang="nl-BE" sz="1600"/>
              <a:t>Significant minder misselijk / Geen effect op braken</a:t>
            </a:r>
          </a:p>
          <a:p>
            <a:pPr lvl="2"/>
            <a:endParaRPr lang="nl-BE" sz="1600"/>
          </a:p>
          <a:p>
            <a:r>
              <a:rPr lang="nl-BE" sz="1600"/>
              <a:t>Pyridoxine (Vit B6) (magistraal)</a:t>
            </a:r>
          </a:p>
          <a:p>
            <a:pPr lvl="1"/>
            <a:r>
              <a:rPr lang="nl-BE" sz="1600"/>
              <a:t>10 tot 125mg/6 à 8 h (max 200mg/d)  </a:t>
            </a:r>
          </a:p>
          <a:p>
            <a:pPr lvl="1"/>
            <a:r>
              <a:rPr lang="nl-BE" sz="1600"/>
              <a:t>Significant minder misselijk / Geen effect op braken</a:t>
            </a:r>
          </a:p>
          <a:p>
            <a:endParaRPr lang="nl-BE" sz="1600"/>
          </a:p>
          <a:p>
            <a:r>
              <a:rPr lang="nl-BE" sz="1600"/>
              <a:t>Doxylamine (antihistaminicum) (magistraal)</a:t>
            </a:r>
          </a:p>
          <a:p>
            <a:pPr lvl="1"/>
            <a:r>
              <a:rPr lang="nl-BE" sz="1600"/>
              <a:t>12,5mg 4x/d</a:t>
            </a:r>
          </a:p>
          <a:p>
            <a:pPr lvl="1"/>
            <a:r>
              <a:rPr lang="nl-BE" sz="1600"/>
              <a:t>Significant minder misselijk / significant minder braken</a:t>
            </a:r>
          </a:p>
          <a:p>
            <a:pPr marL="0" indent="0">
              <a:buNone/>
            </a:pPr>
            <a:endParaRPr lang="nl-BE" sz="1600"/>
          </a:p>
          <a:p>
            <a:r>
              <a:rPr lang="nl-BE" sz="1600"/>
              <a:t>Pyridoxine 10mg – Doxylamine 10mg  (Navalit</a:t>
            </a:r>
            <a:r>
              <a:rPr lang="nl-BE" sz="1600" baseline="30000"/>
              <a:t>© </a:t>
            </a:r>
            <a:r>
              <a:rPr lang="nl-BE" sz="1600"/>
              <a:t>)  </a:t>
            </a:r>
          </a:p>
          <a:p>
            <a:pPr lvl="1"/>
            <a:r>
              <a:rPr lang="nl-BE" sz="1600"/>
              <a:t>2co ‘s avonds +/- 1 ‘s morgens +/- 1 ‘s middags</a:t>
            </a:r>
          </a:p>
          <a:p>
            <a:pPr lvl="1"/>
            <a:r>
              <a:rPr lang="nl-BE" sz="1600"/>
              <a:t>Significant minder misselijk / significant minder braken (superieur aan doxylamine alleen) </a:t>
            </a:r>
          </a:p>
          <a:p>
            <a:pPr lvl="1"/>
            <a:endParaRPr lang="nl-BE" sz="1600"/>
          </a:p>
          <a:p>
            <a:pPr marL="0" indent="0">
              <a:buNone/>
            </a:pPr>
            <a:r>
              <a:rPr lang="nl-BE" sz="1600"/>
              <a:t>		  </a:t>
            </a:r>
          </a:p>
          <a:p>
            <a:endParaRPr lang="nl-BE" sz="1600"/>
          </a:p>
        </p:txBody>
      </p:sp>
    </p:spTree>
    <p:extLst>
      <p:ext uri="{BB962C8B-B14F-4D97-AF65-F5344CB8AC3E}">
        <p14:creationId xmlns:p14="http://schemas.microsoft.com/office/powerpoint/2010/main" val="72339154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B712E947-0734-45F9-9C4F-41114EC3A3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C6B5652-C661-4C58-B937-F0F490F7FC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B936867-6407-43FB-9DE6-1B0879D0CB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CD0B258-678B-4A8C-894F-848AF24A19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C8D58395-74AF-401A-AF2F-76B6FCF71D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2F003F3F-F118-41D2-AA3F-74DB0D1970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A60430F-0FEB-41EF-B926-3DC9450E25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825" y="457201"/>
            <a:ext cx="2844800" cy="3588870"/>
          </a:xfrm>
        </p:spPr>
        <p:txBody>
          <a:bodyPr anchor="b">
            <a:normAutofit/>
          </a:bodyPr>
          <a:lstStyle/>
          <a:p>
            <a:pPr algn="r"/>
            <a:r>
              <a:rPr lang="en-GB" sz="4000">
                <a:solidFill>
                  <a:srgbClr val="FFFFFF"/>
                </a:solidFill>
              </a:rPr>
              <a:t>Genito urinaire symptomen in de menopauze</a:t>
            </a:r>
          </a:p>
        </p:txBody>
      </p:sp>
      <p:sp>
        <p:nvSpPr>
          <p:cNvPr id="16" name="Tijdelijke aanduiding voor inhoud 15">
            <a:extLst>
              <a:ext uri="{FF2B5EF4-FFF2-40B4-BE49-F238E27FC236}">
                <a16:creationId xmlns:a16="http://schemas.microsoft.com/office/drawing/2014/main" id="{CC67ACF0-C01F-4D3E-8F28-B05A60BC97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49245" y="669363"/>
            <a:ext cx="3290579" cy="5534211"/>
          </a:xfrm>
        </p:spPr>
        <p:txBody>
          <a:bodyPr anchor="ctr">
            <a:normAutofit/>
          </a:bodyPr>
          <a:lstStyle/>
          <a:p>
            <a:pPr eaLnBrk="1" hangingPunct="1"/>
            <a:r>
              <a:rPr lang="nl-BE" altLang="nl-BE" sz="2000"/>
              <a:t>Vaginale droogte</a:t>
            </a:r>
          </a:p>
          <a:p>
            <a:pPr lvl="1" eaLnBrk="1" hangingPunct="1"/>
            <a:r>
              <a:rPr lang="nl-BE" altLang="nl-BE" sz="2000"/>
              <a:t>3% vroeg in de menopause </a:t>
            </a:r>
          </a:p>
          <a:p>
            <a:pPr lvl="1" eaLnBrk="1" hangingPunct="1"/>
            <a:r>
              <a:rPr lang="nl-BE" altLang="nl-BE" sz="2000"/>
              <a:t>47%   3j na het intreden van de menopause </a:t>
            </a:r>
          </a:p>
          <a:p>
            <a:pPr lvl="1" eaLnBrk="1" hangingPunct="1"/>
            <a:endParaRPr lang="nl-BE" altLang="nl-BE" sz="2000"/>
          </a:p>
          <a:p>
            <a:pPr eaLnBrk="1" hangingPunct="1"/>
            <a:r>
              <a:rPr lang="nl-BE" altLang="nl-BE" sz="2000"/>
              <a:t>Sexuele dysfunctie </a:t>
            </a:r>
          </a:p>
          <a:p>
            <a:pPr eaLnBrk="1" hangingPunct="1"/>
            <a:endParaRPr lang="nl-BE" altLang="nl-BE" sz="2000"/>
          </a:p>
        </p:txBody>
      </p:sp>
      <p:pic>
        <p:nvPicPr>
          <p:cNvPr id="18" name="Afbeelding 17">
            <a:extLst>
              <a:ext uri="{FF2B5EF4-FFF2-40B4-BE49-F238E27FC236}">
                <a16:creationId xmlns:a16="http://schemas.microsoft.com/office/drawing/2014/main" id="{D553B878-6F16-4B69-A2E9-AACEE5B38A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7859" y="1184778"/>
            <a:ext cx="2823586" cy="1812808"/>
          </a:xfrm>
          <a:prstGeom prst="rect">
            <a:avLst/>
          </a:prstGeom>
        </p:spPr>
      </p:pic>
      <p:pic>
        <p:nvPicPr>
          <p:cNvPr id="17" name="Afbeelding 16">
            <a:extLst>
              <a:ext uri="{FF2B5EF4-FFF2-40B4-BE49-F238E27FC236}">
                <a16:creationId xmlns:a16="http://schemas.microsoft.com/office/drawing/2014/main" id="{D72FB76D-4F18-42CF-BAED-38BC3599A7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67859" y="3872071"/>
            <a:ext cx="2823586" cy="1830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26574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A60430F-0FEB-41EF-B926-3DC9450E25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41" y="2767106"/>
            <a:ext cx="2880828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/>
            <a:r>
              <a:rPr lang="en-US" sz="3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Genito </a:t>
            </a:r>
            <a:r>
              <a:rPr lang="en-US" sz="34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urinaire</a:t>
            </a:r>
            <a:r>
              <a:rPr lang="en-US" sz="3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4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symptomen</a:t>
            </a:r>
            <a:r>
              <a:rPr lang="en-US" sz="3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in de menopause</a:t>
            </a:r>
            <a:br>
              <a:rPr lang="en-US" sz="3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34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recidiverende</a:t>
            </a:r>
            <a:r>
              <a:rPr lang="en-US" sz="3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4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cystitden</a:t>
            </a:r>
            <a:endParaRPr lang="en-US" sz="34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4" name="Tijdelijke aanduiding voor inhoud 13">
            <a:extLst>
              <a:ext uri="{FF2B5EF4-FFF2-40B4-BE49-F238E27FC236}">
                <a16:creationId xmlns:a16="http://schemas.microsoft.com/office/drawing/2014/main" id="{21D6BBD4-A946-4073-80AE-7AD06DF7DB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02428" y="1369662"/>
            <a:ext cx="7225748" cy="411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31605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2609869-9E80-471B-A487-A53288E0E7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A60430F-0FEB-41EF-B926-3DC9450E25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397" y="502020"/>
            <a:ext cx="5323715" cy="164297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Genito urinaire symptomen in de menopause</a:t>
            </a:r>
            <a:br>
              <a:rPr lang="en-US" sz="3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3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incontinentie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A0E6E8CD-7D19-45B3-A5E5-A8207AE9F47A}"/>
              </a:ext>
            </a:extLst>
          </p:cNvPr>
          <p:cNvSpPr txBox="1"/>
          <p:nvPr/>
        </p:nvSpPr>
        <p:spPr>
          <a:xfrm>
            <a:off x="1144923" y="2405894"/>
            <a:ext cx="5315189" cy="35350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nl-BE" sz="2000"/>
              <a:t>Urge klachten </a:t>
            </a:r>
          </a:p>
          <a:p>
            <a:pPr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nl-BE" sz="2000"/>
              <a:t>Lokale applicatie van oestrogenen (evidentie </a:t>
            </a:r>
            <a:r>
              <a:rPr lang="en-US" altLang="nl-BE" sz="2000" b="1"/>
              <a:t>2B</a:t>
            </a:r>
            <a:r>
              <a:rPr lang="en-US" altLang="nl-BE" sz="2000"/>
              <a:t>)</a:t>
            </a:r>
          </a:p>
          <a:p>
            <a:pPr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nl-BE" sz="200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nl-BE" sz="2000"/>
              <a:t>Stress incontinentie </a:t>
            </a:r>
          </a:p>
          <a:p>
            <a:pPr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nl-BE" sz="2000"/>
              <a:t>Oestrogeen therapie : niet effectief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004738A-9D34-43E8-97D2-CA0EED4F8B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5"/>
            <a:ext cx="4092521" cy="6858000"/>
          </a:xfrm>
          <a:prstGeom prst="rect">
            <a:avLst/>
          </a:prstGeom>
          <a:gradFill>
            <a:gsLst>
              <a:gs pos="8000">
                <a:srgbClr val="000000">
                  <a:alpha val="94000"/>
                </a:srgbClr>
              </a:gs>
              <a:gs pos="100000">
                <a:schemeClr val="accent1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8B8D07F-F13E-443E-BA68-2D26672D76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"/>
            <a:ext cx="4092521" cy="6400369"/>
          </a:xfrm>
          <a:prstGeom prst="rect">
            <a:avLst/>
          </a:prstGeom>
          <a:gradFill>
            <a:gsLst>
              <a:gs pos="31000">
                <a:schemeClr val="accent1">
                  <a:lumMod val="50000"/>
                  <a:alpha val="0"/>
                </a:schemeClr>
              </a:gs>
              <a:gs pos="100000">
                <a:schemeClr val="accent1">
                  <a:lumMod val="50000"/>
                  <a:alpha val="26000"/>
                </a:scheme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813A4FA-24A5-41ED-A534-3807D1B2F3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2"/>
            <a:ext cx="4068667" cy="6400389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72000">
                <a:srgbClr val="000000">
                  <a:alpha val="21000"/>
                </a:srgb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3944F27-CA70-4E84-A51A-E6BF895589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10"/>
            <a:ext cx="3611467" cy="6857997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93000">
                <a:srgbClr val="000000">
                  <a:alpha val="29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A33087FD-C538-4811-AF02-0CF53A2D2C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869"/>
          <a:stretch/>
        </p:blipFill>
        <p:spPr>
          <a:xfrm>
            <a:off x="7477184" y="1231359"/>
            <a:ext cx="4170530" cy="3307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33825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2609869-9E80-471B-A487-A53288E0E7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DCFE60B-4636-453C-9CF2-49C6AF9ACC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397" y="502020"/>
            <a:ext cx="5323715" cy="1642970"/>
          </a:xfrm>
        </p:spPr>
        <p:txBody>
          <a:bodyPr anchor="b">
            <a:normAutofit/>
          </a:bodyPr>
          <a:lstStyle/>
          <a:p>
            <a:r>
              <a:rPr lang="en-GB" sz="3700" b="1" dirty="0"/>
              <a:t>Wat “?” </a:t>
            </a:r>
            <a:r>
              <a:rPr lang="en-GB" sz="3700" b="1" dirty="0" err="1"/>
              <a:t>hormoonverstoorders</a:t>
            </a:r>
            <a:endParaRPr lang="en-GB" sz="3700" b="1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C85522A-B91F-47BD-9CD8-C15522AA73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4923" y="2405894"/>
            <a:ext cx="5315189" cy="3535083"/>
          </a:xfrm>
        </p:spPr>
        <p:txBody>
          <a:bodyPr anchor="t">
            <a:normAutofit/>
          </a:bodyPr>
          <a:lstStyle/>
          <a:p>
            <a:pPr lvl="1">
              <a:spcBef>
                <a:spcPts val="0"/>
              </a:spcBef>
              <a:buSzPct val="50000"/>
              <a:buFont typeface="Wingdings" panose="05000000000000000000" pitchFamily="2" charset="2"/>
              <a:buChar char="§"/>
            </a:pPr>
            <a:r>
              <a:rPr lang="nl-BE" sz="1900" dirty="0">
                <a:effectLst/>
                <a:latin typeface="+mj-lt"/>
              </a:rPr>
              <a:t>Een</a:t>
            </a:r>
            <a:r>
              <a:rPr lang="nl-BE" sz="1900" b="1" dirty="0">
                <a:effectLst/>
                <a:latin typeface="+mj-lt"/>
              </a:rPr>
              <a:t> niet</a:t>
            </a:r>
            <a:r>
              <a:rPr lang="nl-BE" sz="1900" b="0" dirty="0">
                <a:effectLst/>
                <a:latin typeface="+mj-lt"/>
              </a:rPr>
              <a:t> door het menselijk lichaam geproduceerde chemische stof of mengeling van chemische stoffen </a:t>
            </a:r>
          </a:p>
          <a:p>
            <a:pPr lvl="1">
              <a:buSzPct val="50000"/>
              <a:buFont typeface="Wingdings" panose="05000000000000000000" pitchFamily="2" charset="2"/>
              <a:buChar char="§"/>
            </a:pPr>
            <a:r>
              <a:rPr lang="nl-BE" sz="1900" b="0" dirty="0">
                <a:effectLst/>
                <a:latin typeface="+mj-lt"/>
              </a:rPr>
              <a:t>die de werking van onze </a:t>
            </a:r>
            <a:r>
              <a:rPr lang="nl-BE" sz="1900" b="1" dirty="0">
                <a:effectLst/>
                <a:latin typeface="+mj-lt"/>
              </a:rPr>
              <a:t>hormonen verstoort </a:t>
            </a:r>
            <a:r>
              <a:rPr lang="nl-BE" sz="1900" b="0" dirty="0">
                <a:effectLst/>
                <a:latin typeface="+mj-lt"/>
              </a:rPr>
              <a:t>en </a:t>
            </a:r>
          </a:p>
          <a:p>
            <a:pPr lvl="1">
              <a:buSzPct val="50000"/>
              <a:buFont typeface="Wingdings" panose="05000000000000000000" pitchFamily="2" charset="2"/>
              <a:buChar char="§"/>
            </a:pPr>
            <a:r>
              <a:rPr lang="nl-BE" sz="1900" b="1" dirty="0">
                <a:effectLst/>
                <a:latin typeface="+mj-lt"/>
              </a:rPr>
              <a:t>schadelijke gevolgen </a:t>
            </a:r>
            <a:r>
              <a:rPr lang="nl-BE" sz="1900" b="0" dirty="0">
                <a:effectLst/>
                <a:latin typeface="+mj-lt"/>
              </a:rPr>
              <a:t>heeft voor de gezondheid van het blootgestelde organisme of zijn afstamming (de gevolgen kunnen trans </a:t>
            </a:r>
            <a:r>
              <a:rPr lang="nl-BE" sz="1900" b="0" dirty="0" err="1">
                <a:effectLst/>
                <a:latin typeface="+mj-lt"/>
              </a:rPr>
              <a:t>generationeel</a:t>
            </a:r>
            <a:r>
              <a:rPr lang="nl-BE" sz="1900" b="0" dirty="0">
                <a:effectLst/>
                <a:latin typeface="+mj-lt"/>
              </a:rPr>
              <a:t> zijn). </a:t>
            </a:r>
          </a:p>
          <a:p>
            <a:pPr lvl="1">
              <a:buSzPct val="50000"/>
              <a:buFont typeface="Wingdings" panose="05000000000000000000" pitchFamily="2" charset="2"/>
              <a:buChar char="§"/>
            </a:pPr>
            <a:r>
              <a:rPr lang="nl-BE" sz="1900" b="0" dirty="0">
                <a:effectLst/>
                <a:latin typeface="+mj-lt"/>
              </a:rPr>
              <a:t>Op </a:t>
            </a:r>
            <a:r>
              <a:rPr lang="nl-BE" sz="1900" b="1" dirty="0">
                <a:effectLst/>
                <a:latin typeface="+mj-lt"/>
              </a:rPr>
              <a:t>milieuvlak</a:t>
            </a:r>
            <a:r>
              <a:rPr lang="nl-BE" sz="1900" b="0" dirty="0">
                <a:effectLst/>
                <a:latin typeface="+mj-lt"/>
              </a:rPr>
              <a:t> worden de schadelijke effecten duidelijk binnen een populatie of een subpopulatie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004738A-9D34-43E8-97D2-CA0EED4F8B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5"/>
            <a:ext cx="4092521" cy="6858000"/>
          </a:xfrm>
          <a:prstGeom prst="rect">
            <a:avLst/>
          </a:prstGeom>
          <a:gradFill>
            <a:gsLst>
              <a:gs pos="8000">
                <a:srgbClr val="000000">
                  <a:alpha val="94000"/>
                </a:srgbClr>
              </a:gs>
              <a:gs pos="100000">
                <a:schemeClr val="accent1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8B8D07F-F13E-443E-BA68-2D26672D76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"/>
            <a:ext cx="4092521" cy="6400369"/>
          </a:xfrm>
          <a:prstGeom prst="rect">
            <a:avLst/>
          </a:prstGeom>
          <a:gradFill>
            <a:gsLst>
              <a:gs pos="31000">
                <a:schemeClr val="accent1">
                  <a:lumMod val="50000"/>
                  <a:alpha val="0"/>
                </a:schemeClr>
              </a:gs>
              <a:gs pos="100000">
                <a:schemeClr val="accent1">
                  <a:lumMod val="50000"/>
                  <a:alpha val="26000"/>
                </a:scheme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813A4FA-24A5-41ED-A534-3807D1B2F3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2"/>
            <a:ext cx="4068667" cy="6400389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72000">
                <a:srgbClr val="000000">
                  <a:alpha val="21000"/>
                </a:srgb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3944F27-CA70-4E84-A51A-E6BF895589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10"/>
            <a:ext cx="3611467" cy="6857997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93000">
                <a:srgbClr val="000000">
                  <a:alpha val="29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FBBA89F6-BFC8-4330-919D-22614E83E6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8522" y="457633"/>
            <a:ext cx="4170530" cy="3180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8831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346177D-ADC4-4968-B747-5CFCD390B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A704EF4-ABE8-4457-9B6B-80F6F67F10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6501" y="489508"/>
            <a:ext cx="5754896" cy="1667569"/>
          </a:xfrm>
        </p:spPr>
        <p:txBody>
          <a:bodyPr anchor="b">
            <a:normAutofit/>
          </a:bodyPr>
          <a:lstStyle/>
          <a:p>
            <a:r>
              <a:rPr lang="en-GB" sz="4000" b="1"/>
              <a:t>Wat “?”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9A08C624-E570-4A34-BFCC-9663985A62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8130" y="2152052"/>
            <a:ext cx="3876165" cy="2122200"/>
          </a:xfrm>
          <a:prstGeom prst="rect">
            <a:avLst/>
          </a:prstGeom>
        </p:spPr>
      </p:pic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7F642DC-3569-4E76-8A1C-DCE0456795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96502" y="2405894"/>
            <a:ext cx="5754896" cy="3197464"/>
          </a:xfrm>
        </p:spPr>
        <p:txBody>
          <a:bodyPr anchor="t">
            <a:normAutofit/>
          </a:bodyPr>
          <a:lstStyle/>
          <a:p>
            <a:pPr marL="457200" lvl="1" indent="0">
              <a:buNone/>
            </a:pPr>
            <a:r>
              <a:rPr lang="en-GB" sz="2000"/>
              <a:t>&gt; 84000 chemische stoffen </a:t>
            </a:r>
          </a:p>
          <a:p>
            <a:pPr marL="457200" lvl="1" indent="0">
              <a:buNone/>
            </a:pPr>
            <a:r>
              <a:rPr lang="en-GB" sz="2000"/>
              <a:t>&lt; 1% onderzocht op hormonale “veiligheid”</a:t>
            </a:r>
          </a:p>
          <a:p>
            <a:pPr marL="457200" lvl="1" indent="0">
              <a:buNone/>
            </a:pPr>
            <a:endParaRPr lang="en-GB" sz="2000"/>
          </a:p>
          <a:p>
            <a:pPr marL="457200" lvl="1" indent="0">
              <a:buNone/>
            </a:pPr>
            <a:r>
              <a:rPr lang="en-GB" sz="2000"/>
              <a:t>In navelstrengbloed worden tot 300 schadelijke stoffen aangetroffen</a:t>
            </a:r>
          </a:p>
          <a:p>
            <a:pPr marL="0" indent="0">
              <a:buNone/>
            </a:pPr>
            <a:endParaRPr lang="en-GB" sz="20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844A943-BF79-4FEA-ABB1-3BD54D2366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90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437CC72-F4A8-4DC3-AFAB-D22C482C81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50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3190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>
            <a:extLst>
              <a:ext uri="{FF2B5EF4-FFF2-40B4-BE49-F238E27FC236}">
                <a16:creationId xmlns:a16="http://schemas.microsoft.com/office/drawing/2014/main" id="{6ACE638E-49CD-4591-B5F9-E573CDECAE00}"/>
              </a:ext>
            </a:extLst>
          </p:cNvPr>
          <p:cNvSpPr txBox="1"/>
          <p:nvPr/>
        </p:nvSpPr>
        <p:spPr>
          <a:xfrm>
            <a:off x="9110444" y="681037"/>
            <a:ext cx="1602297" cy="3675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BE" dirty="0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E68E0895-82E6-481D-97EC-BA576C571C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6308" y="158550"/>
            <a:ext cx="8867775" cy="6524625"/>
          </a:xfrm>
          <a:prstGeom prst="rect">
            <a:avLst/>
          </a:prstGeom>
        </p:spPr>
      </p:pic>
      <p:sp>
        <p:nvSpPr>
          <p:cNvPr id="11" name="Tekstvak 10">
            <a:extLst>
              <a:ext uri="{FF2B5EF4-FFF2-40B4-BE49-F238E27FC236}">
                <a16:creationId xmlns:a16="http://schemas.microsoft.com/office/drawing/2014/main" id="{099B34BB-8909-4306-9509-F94FBA60A14C}"/>
              </a:ext>
            </a:extLst>
          </p:cNvPr>
          <p:cNvSpPr txBox="1"/>
          <p:nvPr/>
        </p:nvSpPr>
        <p:spPr>
          <a:xfrm>
            <a:off x="1662112" y="3519523"/>
            <a:ext cx="13249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>
                <a:solidFill>
                  <a:srgbClr val="0070C0"/>
                </a:solidFill>
              </a:rPr>
              <a:t>Diane 35 ®</a:t>
            </a:r>
          </a:p>
          <a:p>
            <a:r>
              <a:rPr lang="nl-BE" dirty="0">
                <a:solidFill>
                  <a:srgbClr val="0070C0"/>
                </a:solidFill>
              </a:rPr>
              <a:t>    </a:t>
            </a:r>
            <a:r>
              <a:rPr lang="nl-BE" dirty="0" err="1">
                <a:solidFill>
                  <a:srgbClr val="0070C0"/>
                </a:solidFill>
              </a:rPr>
              <a:t>Bellina</a:t>
            </a:r>
            <a:r>
              <a:rPr lang="nl-BE" dirty="0">
                <a:solidFill>
                  <a:srgbClr val="0070C0"/>
                </a:solidFill>
              </a:rPr>
              <a:t> ®</a:t>
            </a: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4ED5A6CA-3903-410D-B07B-0068E30BC824}"/>
              </a:ext>
            </a:extLst>
          </p:cNvPr>
          <p:cNvSpPr txBox="1"/>
          <p:nvPr/>
        </p:nvSpPr>
        <p:spPr>
          <a:xfrm>
            <a:off x="1107347" y="4999839"/>
            <a:ext cx="17700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err="1">
                <a:solidFill>
                  <a:srgbClr val="0070C0"/>
                </a:solidFill>
              </a:rPr>
              <a:t>Lutenyl</a:t>
            </a:r>
            <a:r>
              <a:rPr lang="nl-BE" dirty="0">
                <a:solidFill>
                  <a:srgbClr val="0070C0"/>
                </a:solidFill>
              </a:rPr>
              <a:t> ® </a:t>
            </a:r>
            <a:r>
              <a:rPr lang="nl-BE" dirty="0" err="1">
                <a:solidFill>
                  <a:srgbClr val="0070C0"/>
                </a:solidFill>
              </a:rPr>
              <a:t>Zoely</a:t>
            </a:r>
            <a:r>
              <a:rPr lang="nl-BE" dirty="0">
                <a:solidFill>
                  <a:srgbClr val="0070C0"/>
                </a:solidFill>
              </a:rPr>
              <a:t> ®</a:t>
            </a:r>
            <a:endParaRPr lang="nl-BE" dirty="0"/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6F8523AA-1533-47CA-B9A4-81BB21B7E8E4}"/>
              </a:ext>
            </a:extLst>
          </p:cNvPr>
          <p:cNvSpPr txBox="1"/>
          <p:nvPr/>
        </p:nvSpPr>
        <p:spPr>
          <a:xfrm>
            <a:off x="8774370" y="3930049"/>
            <a:ext cx="14848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err="1">
                <a:solidFill>
                  <a:srgbClr val="0070C0"/>
                </a:solidFill>
              </a:rPr>
              <a:t>Microgynon</a:t>
            </a:r>
            <a:r>
              <a:rPr lang="nl-BE" dirty="0">
                <a:solidFill>
                  <a:srgbClr val="0070C0"/>
                </a:solidFill>
              </a:rPr>
              <a:t> ®</a:t>
            </a:r>
            <a:r>
              <a:rPr lang="nl-BE" dirty="0"/>
              <a:t> </a:t>
            </a: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3A256381-931F-41CB-9420-A355C84D2D09}"/>
              </a:ext>
            </a:extLst>
          </p:cNvPr>
          <p:cNvSpPr txBox="1"/>
          <p:nvPr/>
        </p:nvSpPr>
        <p:spPr>
          <a:xfrm>
            <a:off x="8216502" y="5276674"/>
            <a:ext cx="18670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err="1">
                <a:solidFill>
                  <a:srgbClr val="0070C0"/>
                </a:solidFill>
              </a:rPr>
              <a:t>Qlaira</a:t>
            </a:r>
            <a:r>
              <a:rPr lang="nl-BE" dirty="0">
                <a:solidFill>
                  <a:srgbClr val="0070C0"/>
                </a:solidFill>
              </a:rPr>
              <a:t> ®Louise ®</a:t>
            </a:r>
            <a:endParaRPr lang="nl-BE" dirty="0"/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F3B42D2D-DCC3-4F0A-8299-0C075E1C0EE1}"/>
              </a:ext>
            </a:extLst>
          </p:cNvPr>
          <p:cNvSpPr txBox="1"/>
          <p:nvPr/>
        </p:nvSpPr>
        <p:spPr>
          <a:xfrm>
            <a:off x="5889072" y="2793534"/>
            <a:ext cx="2936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>
                <a:highlight>
                  <a:srgbClr val="00FFFF"/>
                </a:highlight>
              </a:rPr>
              <a:t>1</a:t>
            </a:r>
          </a:p>
        </p:txBody>
      </p:sp>
      <p:cxnSp>
        <p:nvCxnSpPr>
          <p:cNvPr id="20" name="Rechte verbindingslijn met pijl 19">
            <a:extLst>
              <a:ext uri="{FF2B5EF4-FFF2-40B4-BE49-F238E27FC236}">
                <a16:creationId xmlns:a16="http://schemas.microsoft.com/office/drawing/2014/main" id="{70C66B64-BB85-41BA-B127-96F0232B7E03}"/>
              </a:ext>
            </a:extLst>
          </p:cNvPr>
          <p:cNvCxnSpPr>
            <a:cxnSpLocks/>
          </p:cNvCxnSpPr>
          <p:nvPr/>
        </p:nvCxnSpPr>
        <p:spPr>
          <a:xfrm>
            <a:off x="6182686" y="2978200"/>
            <a:ext cx="914400" cy="335451"/>
          </a:xfrm>
          <a:prstGeom prst="straightConnector1">
            <a:avLst/>
          </a:prstGeom>
          <a:ln>
            <a:solidFill>
              <a:srgbClr val="02E3E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kstvak 23">
            <a:extLst>
              <a:ext uri="{FF2B5EF4-FFF2-40B4-BE49-F238E27FC236}">
                <a16:creationId xmlns:a16="http://schemas.microsoft.com/office/drawing/2014/main" id="{CA14E95D-6E5C-4134-A95C-38850E9FA5DE}"/>
              </a:ext>
            </a:extLst>
          </p:cNvPr>
          <p:cNvSpPr txBox="1"/>
          <p:nvPr/>
        </p:nvSpPr>
        <p:spPr>
          <a:xfrm>
            <a:off x="5919830" y="3611856"/>
            <a:ext cx="3523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>
                <a:highlight>
                  <a:srgbClr val="00FFFF"/>
                </a:highlight>
              </a:rPr>
              <a:t>2</a:t>
            </a:r>
          </a:p>
        </p:txBody>
      </p:sp>
      <p:cxnSp>
        <p:nvCxnSpPr>
          <p:cNvPr id="26" name="Rechte verbindingslijn met pijl 25">
            <a:extLst>
              <a:ext uri="{FF2B5EF4-FFF2-40B4-BE49-F238E27FC236}">
                <a16:creationId xmlns:a16="http://schemas.microsoft.com/office/drawing/2014/main" id="{30A90E08-8582-47D4-A912-629A99668B99}"/>
              </a:ext>
            </a:extLst>
          </p:cNvPr>
          <p:cNvCxnSpPr>
            <a:stCxn id="24" idx="3"/>
          </p:cNvCxnSpPr>
          <p:nvPr/>
        </p:nvCxnSpPr>
        <p:spPr>
          <a:xfrm>
            <a:off x="6272167" y="3796522"/>
            <a:ext cx="824919" cy="369332"/>
          </a:xfrm>
          <a:prstGeom prst="straightConnector1">
            <a:avLst/>
          </a:prstGeom>
          <a:ln>
            <a:solidFill>
              <a:srgbClr val="02E3E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Rechte verbindingslijn met pijl 27">
            <a:extLst>
              <a:ext uri="{FF2B5EF4-FFF2-40B4-BE49-F238E27FC236}">
                <a16:creationId xmlns:a16="http://schemas.microsoft.com/office/drawing/2014/main" id="{FCE261B5-4B03-492F-B343-943329D9E404}"/>
              </a:ext>
            </a:extLst>
          </p:cNvPr>
          <p:cNvCxnSpPr/>
          <p:nvPr/>
        </p:nvCxnSpPr>
        <p:spPr>
          <a:xfrm flipV="1">
            <a:off x="6272167" y="3045204"/>
            <a:ext cx="838642" cy="751318"/>
          </a:xfrm>
          <a:prstGeom prst="straightConnector1">
            <a:avLst/>
          </a:prstGeom>
          <a:ln>
            <a:solidFill>
              <a:srgbClr val="02E3E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kstvak 28">
            <a:extLst>
              <a:ext uri="{FF2B5EF4-FFF2-40B4-BE49-F238E27FC236}">
                <a16:creationId xmlns:a16="http://schemas.microsoft.com/office/drawing/2014/main" id="{308D5BC6-A656-4B6F-826B-370CDA0DA01F}"/>
              </a:ext>
            </a:extLst>
          </p:cNvPr>
          <p:cNvSpPr txBox="1"/>
          <p:nvPr/>
        </p:nvSpPr>
        <p:spPr>
          <a:xfrm>
            <a:off x="5954784" y="4299381"/>
            <a:ext cx="282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>
                <a:highlight>
                  <a:srgbClr val="00FFFF"/>
                </a:highlight>
              </a:rPr>
              <a:t>3</a:t>
            </a:r>
          </a:p>
        </p:txBody>
      </p:sp>
      <p:cxnSp>
        <p:nvCxnSpPr>
          <p:cNvPr id="31" name="Rechte verbindingslijn met pijl 30">
            <a:extLst>
              <a:ext uri="{FF2B5EF4-FFF2-40B4-BE49-F238E27FC236}">
                <a16:creationId xmlns:a16="http://schemas.microsoft.com/office/drawing/2014/main" id="{3C0970CF-AC4E-455C-942C-D6F22462EC46}"/>
              </a:ext>
            </a:extLst>
          </p:cNvPr>
          <p:cNvCxnSpPr/>
          <p:nvPr/>
        </p:nvCxnSpPr>
        <p:spPr>
          <a:xfrm flipV="1">
            <a:off x="6272167" y="4350520"/>
            <a:ext cx="824919" cy="133527"/>
          </a:xfrm>
          <a:prstGeom prst="straightConnector1">
            <a:avLst/>
          </a:prstGeom>
          <a:ln>
            <a:solidFill>
              <a:srgbClr val="02E3E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Rechte verbindingslijn met pijl 32">
            <a:extLst>
              <a:ext uri="{FF2B5EF4-FFF2-40B4-BE49-F238E27FC236}">
                <a16:creationId xmlns:a16="http://schemas.microsoft.com/office/drawing/2014/main" id="{662841C0-BB1D-4CB5-9A5C-2E7FC2BD1A20}"/>
              </a:ext>
            </a:extLst>
          </p:cNvPr>
          <p:cNvCxnSpPr>
            <a:cxnSpLocks/>
          </p:cNvCxnSpPr>
          <p:nvPr/>
        </p:nvCxnSpPr>
        <p:spPr>
          <a:xfrm>
            <a:off x="6333688" y="4484047"/>
            <a:ext cx="777121" cy="164678"/>
          </a:xfrm>
          <a:prstGeom prst="straightConnector1">
            <a:avLst/>
          </a:prstGeom>
          <a:ln>
            <a:solidFill>
              <a:srgbClr val="02E3E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Rechte verbindingslijn met pijl 35">
            <a:extLst>
              <a:ext uri="{FF2B5EF4-FFF2-40B4-BE49-F238E27FC236}">
                <a16:creationId xmlns:a16="http://schemas.microsoft.com/office/drawing/2014/main" id="{B152D4F4-EE57-469B-88B1-A9F9007AB1B0}"/>
              </a:ext>
            </a:extLst>
          </p:cNvPr>
          <p:cNvCxnSpPr/>
          <p:nvPr/>
        </p:nvCxnSpPr>
        <p:spPr>
          <a:xfrm>
            <a:off x="6367244" y="4484047"/>
            <a:ext cx="764797" cy="406735"/>
          </a:xfrm>
          <a:prstGeom prst="straightConnector1">
            <a:avLst/>
          </a:prstGeom>
          <a:ln>
            <a:solidFill>
              <a:srgbClr val="02E3E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kstvak 36">
            <a:extLst>
              <a:ext uri="{FF2B5EF4-FFF2-40B4-BE49-F238E27FC236}">
                <a16:creationId xmlns:a16="http://schemas.microsoft.com/office/drawing/2014/main" id="{DF630D14-A11A-4697-BA58-4C64863FFE41}"/>
              </a:ext>
            </a:extLst>
          </p:cNvPr>
          <p:cNvSpPr txBox="1"/>
          <p:nvPr/>
        </p:nvSpPr>
        <p:spPr>
          <a:xfrm>
            <a:off x="5954785" y="4986906"/>
            <a:ext cx="282428" cy="382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>
                <a:highlight>
                  <a:srgbClr val="00FFFF"/>
                </a:highlight>
              </a:rPr>
              <a:t>4</a:t>
            </a:r>
          </a:p>
        </p:txBody>
      </p:sp>
      <p:cxnSp>
        <p:nvCxnSpPr>
          <p:cNvPr id="39" name="Rechte verbindingslijn met pijl 38">
            <a:extLst>
              <a:ext uri="{FF2B5EF4-FFF2-40B4-BE49-F238E27FC236}">
                <a16:creationId xmlns:a16="http://schemas.microsoft.com/office/drawing/2014/main" id="{3B3C8DD6-2863-4287-BF0B-B520FAB0B066}"/>
              </a:ext>
            </a:extLst>
          </p:cNvPr>
          <p:cNvCxnSpPr/>
          <p:nvPr/>
        </p:nvCxnSpPr>
        <p:spPr>
          <a:xfrm>
            <a:off x="6237212" y="5176007"/>
            <a:ext cx="742428" cy="302004"/>
          </a:xfrm>
          <a:prstGeom prst="straightConnector1">
            <a:avLst/>
          </a:prstGeom>
          <a:ln>
            <a:solidFill>
              <a:srgbClr val="02E3E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Rechte verbindingslijn met pijl 40">
            <a:extLst>
              <a:ext uri="{FF2B5EF4-FFF2-40B4-BE49-F238E27FC236}">
                <a16:creationId xmlns:a16="http://schemas.microsoft.com/office/drawing/2014/main" id="{FE518887-10AE-42A4-A65B-7DA8458F36F6}"/>
              </a:ext>
            </a:extLst>
          </p:cNvPr>
          <p:cNvCxnSpPr>
            <a:cxnSpLocks/>
          </p:cNvCxnSpPr>
          <p:nvPr/>
        </p:nvCxnSpPr>
        <p:spPr>
          <a:xfrm flipH="1">
            <a:off x="5679348" y="5176007"/>
            <a:ext cx="275436" cy="19988"/>
          </a:xfrm>
          <a:prstGeom prst="straightConnector1">
            <a:avLst/>
          </a:prstGeom>
          <a:ln>
            <a:solidFill>
              <a:srgbClr val="02E3E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Rechte verbindingslijn met pijl 43">
            <a:extLst>
              <a:ext uri="{FF2B5EF4-FFF2-40B4-BE49-F238E27FC236}">
                <a16:creationId xmlns:a16="http://schemas.microsoft.com/office/drawing/2014/main" id="{84C739C3-45DB-4E49-8698-225236E6042F}"/>
              </a:ext>
            </a:extLst>
          </p:cNvPr>
          <p:cNvCxnSpPr/>
          <p:nvPr/>
        </p:nvCxnSpPr>
        <p:spPr>
          <a:xfrm flipH="1" flipV="1">
            <a:off x="4516928" y="4999839"/>
            <a:ext cx="1402902" cy="176168"/>
          </a:xfrm>
          <a:prstGeom prst="straightConnector1">
            <a:avLst/>
          </a:prstGeom>
          <a:ln>
            <a:solidFill>
              <a:srgbClr val="02E3E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Rechte verbindingslijn met pijl 45">
            <a:extLst>
              <a:ext uri="{FF2B5EF4-FFF2-40B4-BE49-F238E27FC236}">
                <a16:creationId xmlns:a16="http://schemas.microsoft.com/office/drawing/2014/main" id="{415EB5F3-AEEF-4AC2-BF3B-E61042186A46}"/>
              </a:ext>
            </a:extLst>
          </p:cNvPr>
          <p:cNvCxnSpPr/>
          <p:nvPr/>
        </p:nvCxnSpPr>
        <p:spPr>
          <a:xfrm flipH="1">
            <a:off x="4936921" y="5195995"/>
            <a:ext cx="982909" cy="265345"/>
          </a:xfrm>
          <a:prstGeom prst="straightConnector1">
            <a:avLst/>
          </a:prstGeom>
          <a:ln>
            <a:solidFill>
              <a:srgbClr val="02E3E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kstvak 46">
            <a:extLst>
              <a:ext uri="{FF2B5EF4-FFF2-40B4-BE49-F238E27FC236}">
                <a16:creationId xmlns:a16="http://schemas.microsoft.com/office/drawing/2014/main" id="{FC6ED783-5688-40CD-B00A-6F21AD061E08}"/>
              </a:ext>
            </a:extLst>
          </p:cNvPr>
          <p:cNvSpPr txBox="1"/>
          <p:nvPr/>
        </p:nvSpPr>
        <p:spPr>
          <a:xfrm>
            <a:off x="1223040" y="3259302"/>
            <a:ext cx="16543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>
                <a:solidFill>
                  <a:srgbClr val="0070C0"/>
                </a:solidFill>
              </a:rPr>
              <a:t>Depot </a:t>
            </a:r>
            <a:r>
              <a:rPr lang="nl-BE" dirty="0" err="1">
                <a:solidFill>
                  <a:srgbClr val="0070C0"/>
                </a:solidFill>
              </a:rPr>
              <a:t>provera</a:t>
            </a:r>
            <a:r>
              <a:rPr lang="nl-BE" dirty="0">
                <a:solidFill>
                  <a:srgbClr val="0070C0"/>
                </a:solidFill>
              </a:rPr>
              <a:t>®</a:t>
            </a:r>
          </a:p>
          <a:p>
            <a:endParaRPr lang="nl-BE" dirty="0"/>
          </a:p>
        </p:txBody>
      </p:sp>
      <p:sp>
        <p:nvSpPr>
          <p:cNvPr id="48" name="Tekstvak 47">
            <a:extLst>
              <a:ext uri="{FF2B5EF4-FFF2-40B4-BE49-F238E27FC236}">
                <a16:creationId xmlns:a16="http://schemas.microsoft.com/office/drawing/2014/main" id="{7D09A0E7-BCE4-4F0B-B6BE-419C23622FAB}"/>
              </a:ext>
            </a:extLst>
          </p:cNvPr>
          <p:cNvSpPr txBox="1"/>
          <p:nvPr/>
        </p:nvSpPr>
        <p:spPr>
          <a:xfrm>
            <a:off x="10168462" y="4693718"/>
            <a:ext cx="10486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err="1">
                <a:solidFill>
                  <a:srgbClr val="0070C0"/>
                </a:solidFill>
              </a:rPr>
              <a:t>Evra</a:t>
            </a:r>
            <a:r>
              <a:rPr lang="nl-BE" dirty="0">
                <a:solidFill>
                  <a:srgbClr val="0070C0"/>
                </a:solidFill>
              </a:rPr>
              <a:t>®</a:t>
            </a:r>
          </a:p>
          <a:p>
            <a:endParaRPr lang="nl-BE" dirty="0"/>
          </a:p>
        </p:txBody>
      </p:sp>
      <p:sp>
        <p:nvSpPr>
          <p:cNvPr id="49" name="Tekstvak 48">
            <a:extLst>
              <a:ext uri="{FF2B5EF4-FFF2-40B4-BE49-F238E27FC236}">
                <a16:creationId xmlns:a16="http://schemas.microsoft.com/office/drawing/2014/main" id="{C1C8F0EA-125C-4BE3-AF88-A936237B5BAD}"/>
              </a:ext>
            </a:extLst>
          </p:cNvPr>
          <p:cNvSpPr txBox="1"/>
          <p:nvPr/>
        </p:nvSpPr>
        <p:spPr>
          <a:xfrm>
            <a:off x="9669199" y="4181745"/>
            <a:ext cx="28706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err="1">
                <a:solidFill>
                  <a:srgbClr val="0070C0"/>
                </a:solidFill>
              </a:rPr>
              <a:t>Mercilon</a:t>
            </a:r>
            <a:r>
              <a:rPr lang="nl-BE" dirty="0">
                <a:solidFill>
                  <a:srgbClr val="0070C0"/>
                </a:solidFill>
              </a:rPr>
              <a:t>® </a:t>
            </a:r>
            <a:r>
              <a:rPr lang="nl-BE" dirty="0" err="1">
                <a:solidFill>
                  <a:srgbClr val="0070C0"/>
                </a:solidFill>
              </a:rPr>
              <a:t>cerazette</a:t>
            </a:r>
            <a:r>
              <a:rPr lang="nl-BE" dirty="0">
                <a:solidFill>
                  <a:srgbClr val="0070C0"/>
                </a:solidFill>
              </a:rPr>
              <a:t>®</a:t>
            </a:r>
          </a:p>
          <a:p>
            <a:endParaRPr lang="nl-BE" dirty="0"/>
          </a:p>
        </p:txBody>
      </p:sp>
      <p:sp>
        <p:nvSpPr>
          <p:cNvPr id="50" name="Tekstvak 49">
            <a:extLst>
              <a:ext uri="{FF2B5EF4-FFF2-40B4-BE49-F238E27FC236}">
                <a16:creationId xmlns:a16="http://schemas.microsoft.com/office/drawing/2014/main" id="{8A43FBCC-F7C5-4629-BF4A-CA468E34EA59}"/>
              </a:ext>
            </a:extLst>
          </p:cNvPr>
          <p:cNvSpPr txBox="1"/>
          <p:nvPr/>
        </p:nvSpPr>
        <p:spPr>
          <a:xfrm>
            <a:off x="8273828" y="4461145"/>
            <a:ext cx="27208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err="1">
                <a:solidFill>
                  <a:srgbClr val="0070C0"/>
                </a:solidFill>
              </a:rPr>
              <a:t>Femodene®Meliane</a:t>
            </a:r>
            <a:r>
              <a:rPr lang="nl-BE" dirty="0">
                <a:solidFill>
                  <a:srgbClr val="0070C0"/>
                </a:solidFill>
              </a:rPr>
              <a:t>®</a:t>
            </a:r>
          </a:p>
          <a:p>
            <a:endParaRPr lang="nl-BE" dirty="0"/>
          </a:p>
        </p:txBody>
      </p:sp>
      <p:sp>
        <p:nvSpPr>
          <p:cNvPr id="51" name="Tekstvak 50">
            <a:extLst>
              <a:ext uri="{FF2B5EF4-FFF2-40B4-BE49-F238E27FC236}">
                <a16:creationId xmlns:a16="http://schemas.microsoft.com/office/drawing/2014/main" id="{69A0C3E1-4B7D-447B-8051-495EB9B6E3AB}"/>
              </a:ext>
            </a:extLst>
          </p:cNvPr>
          <p:cNvSpPr txBox="1"/>
          <p:nvPr/>
        </p:nvSpPr>
        <p:spPr>
          <a:xfrm>
            <a:off x="8568409" y="2843202"/>
            <a:ext cx="15151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err="1">
                <a:solidFill>
                  <a:srgbClr val="0070C0"/>
                </a:solidFill>
              </a:rPr>
              <a:t>Primolut</a:t>
            </a:r>
            <a:r>
              <a:rPr lang="nl-BE" dirty="0">
                <a:solidFill>
                  <a:srgbClr val="0070C0"/>
                </a:solidFill>
              </a:rPr>
              <a:t> Nor®</a:t>
            </a:r>
          </a:p>
          <a:p>
            <a:endParaRPr lang="nl-BE" dirty="0"/>
          </a:p>
        </p:txBody>
      </p:sp>
      <p:sp>
        <p:nvSpPr>
          <p:cNvPr id="52" name="Tekstvak 51">
            <a:extLst>
              <a:ext uri="{FF2B5EF4-FFF2-40B4-BE49-F238E27FC236}">
                <a16:creationId xmlns:a16="http://schemas.microsoft.com/office/drawing/2014/main" id="{3B8C1B77-F3BD-44C1-BB20-4B3F1F56A07B}"/>
              </a:ext>
            </a:extLst>
          </p:cNvPr>
          <p:cNvSpPr txBox="1"/>
          <p:nvPr/>
        </p:nvSpPr>
        <p:spPr>
          <a:xfrm>
            <a:off x="4095134" y="3974160"/>
            <a:ext cx="1412235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nl-BE" dirty="0">
                <a:solidFill>
                  <a:srgbClr val="92D050"/>
                </a:solidFill>
              </a:rPr>
              <a:t>(</a:t>
            </a:r>
            <a:r>
              <a:rPr lang="nl-BE" dirty="0" err="1">
                <a:solidFill>
                  <a:srgbClr val="92D050"/>
                </a:solidFill>
              </a:rPr>
              <a:t>eelust</a:t>
            </a:r>
            <a:r>
              <a:rPr lang="nl-BE" dirty="0">
                <a:solidFill>
                  <a:srgbClr val="92D050"/>
                </a:solidFill>
              </a:rPr>
              <a:t>  )</a:t>
            </a:r>
          </a:p>
        </p:txBody>
      </p:sp>
      <p:cxnSp>
        <p:nvCxnSpPr>
          <p:cNvPr id="54" name="Rechte verbindingslijn met pijl 53">
            <a:extLst>
              <a:ext uri="{FF2B5EF4-FFF2-40B4-BE49-F238E27FC236}">
                <a16:creationId xmlns:a16="http://schemas.microsoft.com/office/drawing/2014/main" id="{50E315AB-E310-4A18-ABA3-318D7751C072}"/>
              </a:ext>
            </a:extLst>
          </p:cNvPr>
          <p:cNvCxnSpPr/>
          <p:nvPr/>
        </p:nvCxnSpPr>
        <p:spPr>
          <a:xfrm flipV="1">
            <a:off x="4871162" y="4065575"/>
            <a:ext cx="0" cy="200557"/>
          </a:xfrm>
          <a:prstGeom prst="straightConnector1">
            <a:avLst/>
          </a:prstGeom>
          <a:ln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Rechte verbindingslijn met pijl 55">
            <a:extLst>
              <a:ext uri="{FF2B5EF4-FFF2-40B4-BE49-F238E27FC236}">
                <a16:creationId xmlns:a16="http://schemas.microsoft.com/office/drawing/2014/main" id="{3ED4D2C2-93F1-47A9-AF63-BA5740035885}"/>
              </a:ext>
            </a:extLst>
          </p:cNvPr>
          <p:cNvCxnSpPr/>
          <p:nvPr/>
        </p:nvCxnSpPr>
        <p:spPr>
          <a:xfrm>
            <a:off x="6096000" y="5461340"/>
            <a:ext cx="0" cy="325506"/>
          </a:xfrm>
          <a:prstGeom prst="straightConnector1">
            <a:avLst/>
          </a:prstGeom>
          <a:ln>
            <a:solidFill>
              <a:srgbClr val="02E3E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kstvak 56">
            <a:extLst>
              <a:ext uri="{FF2B5EF4-FFF2-40B4-BE49-F238E27FC236}">
                <a16:creationId xmlns:a16="http://schemas.microsoft.com/office/drawing/2014/main" id="{59C6ABD1-3CDF-4513-AA09-53FFD82EA0BC}"/>
              </a:ext>
            </a:extLst>
          </p:cNvPr>
          <p:cNvSpPr txBox="1"/>
          <p:nvPr/>
        </p:nvSpPr>
        <p:spPr>
          <a:xfrm>
            <a:off x="1308425" y="2240651"/>
            <a:ext cx="156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err="1">
                <a:solidFill>
                  <a:srgbClr val="0070C0"/>
                </a:solidFill>
              </a:rPr>
              <a:t>Uterogestan</a:t>
            </a:r>
            <a:r>
              <a:rPr lang="nl-BE" dirty="0">
                <a:solidFill>
                  <a:srgbClr val="0070C0"/>
                </a:solidFill>
              </a:rPr>
              <a:t> ®</a:t>
            </a:r>
            <a:endParaRPr lang="nl-BE" dirty="0"/>
          </a:p>
        </p:txBody>
      </p:sp>
      <p:sp>
        <p:nvSpPr>
          <p:cNvPr id="58" name="Tekstvak 57">
            <a:extLst>
              <a:ext uri="{FF2B5EF4-FFF2-40B4-BE49-F238E27FC236}">
                <a16:creationId xmlns:a16="http://schemas.microsoft.com/office/drawing/2014/main" id="{63A48A0E-E106-499C-B213-EAA3326644EB}"/>
              </a:ext>
            </a:extLst>
          </p:cNvPr>
          <p:cNvSpPr txBox="1"/>
          <p:nvPr/>
        </p:nvSpPr>
        <p:spPr>
          <a:xfrm>
            <a:off x="7132041" y="6229056"/>
            <a:ext cx="18670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>
                <a:solidFill>
                  <a:srgbClr val="0070C0"/>
                </a:solidFill>
              </a:rPr>
              <a:t>Yasmin ®, Estelle®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18875294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60C8C82-E3D5-443C-A5F6-81C61F603E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41" y="2767106"/>
            <a:ext cx="2880828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Gevolgen van EDC’s 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15C57DCE-D232-417B-9635-7DA5EF58F7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2428" y="1730949"/>
            <a:ext cx="7225748" cy="3396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11422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151139A-886F-4B97-8815-729AD3831B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B5E08C4-8CDD-4623-A5B8-E998C6DEE3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-1500"/>
            <a:ext cx="12191998" cy="6858000"/>
          </a:xfrm>
          <a:prstGeom prst="rect">
            <a:avLst/>
          </a:prstGeom>
          <a:gradFill>
            <a:gsLst>
              <a:gs pos="34000">
                <a:srgbClr val="000000">
                  <a:alpha val="96000"/>
                </a:srgbClr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FFC87AC-C919-4FE5-BAC3-39509E001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4635" y="-1500"/>
            <a:ext cx="8119933" cy="6858001"/>
          </a:xfrm>
          <a:prstGeom prst="rect">
            <a:avLst/>
          </a:prstGeom>
          <a:gradFill>
            <a:gsLst>
              <a:gs pos="28000">
                <a:schemeClr val="accent1">
                  <a:lumMod val="75000"/>
                  <a:alpha val="59000"/>
                </a:schemeClr>
              </a:gs>
              <a:gs pos="100000">
                <a:srgbClr val="000000">
                  <a:alpha val="70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D0659F6-0853-468D-B1B2-44FDBE98B8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9272" y="-3000"/>
            <a:ext cx="12201265" cy="6859501"/>
          </a:xfrm>
          <a:prstGeom prst="rect">
            <a:avLst/>
          </a:prstGeom>
          <a:gradFill>
            <a:gsLst>
              <a:gs pos="0">
                <a:srgbClr val="000000">
                  <a:alpha val="71765"/>
                </a:srgbClr>
              </a:gs>
              <a:gs pos="100000">
                <a:schemeClr val="accent1">
                  <a:alpha val="24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5F33878-D502-4FFA-8ACE-F2AECDB2A2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78536" y="0"/>
            <a:ext cx="11718098" cy="6858000"/>
          </a:xfrm>
          <a:prstGeom prst="rect">
            <a:avLst/>
          </a:prstGeom>
          <a:gradFill>
            <a:gsLst>
              <a:gs pos="19000">
                <a:srgbClr val="000000">
                  <a:alpha val="62000"/>
                </a:srgbClr>
              </a:gs>
              <a:gs pos="100000">
                <a:schemeClr val="accent1">
                  <a:lumMod val="75000"/>
                  <a:alpha val="44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84942B5-2126-404F-8187-065E1CE640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2639" y="561203"/>
            <a:ext cx="9932691" cy="116599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>
                <a:solidFill>
                  <a:srgbClr val="FFFFFF"/>
                </a:solidFill>
              </a:rPr>
              <a:t>Effect van preventie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77ACDD7-882D-4B81-A213-84C82B96B0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4" y="2888341"/>
            <a:ext cx="12203819" cy="3968158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5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B2AE3ABC-A79A-4645-9003-710B9F77C1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0118" y="2133758"/>
            <a:ext cx="3565499" cy="3235692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A3974EB9-0C9F-4BD9-8E70-940B17560A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0724" y="2287897"/>
            <a:ext cx="4486215" cy="2927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48941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5266402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5270175"/>
            <a:ext cx="12185331" cy="1590742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100000">
                <a:schemeClr val="accent1">
                  <a:lumMod val="50000"/>
                </a:schemeClr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5265546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3335" y="5263483"/>
            <a:ext cx="12192000" cy="1597433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5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6D008BF2-E898-4E89-BF22-20C9CEF7E1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679" y="1058233"/>
            <a:ext cx="12051652" cy="2743201"/>
          </a:xfrm>
          <a:prstGeom prst="rect">
            <a:avLst/>
          </a:prstGeom>
        </p:spPr>
      </p:pic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AAA32C8-195F-4770-A1FF-1AD70EAA5D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0256" y="3805207"/>
            <a:ext cx="8332826" cy="1119982"/>
          </a:xfrm>
        </p:spPr>
        <p:txBody>
          <a:bodyPr anchor="ctr">
            <a:normAutofit fontScale="25000" lnSpcReduction="20000"/>
          </a:bodyPr>
          <a:lstStyle/>
          <a:p>
            <a:pPr marL="0" indent="0">
              <a:buNone/>
            </a:pPr>
            <a:endParaRPr lang="nl-BE" sz="500" dirty="0">
              <a:hlinkClick r:id="rId3"/>
            </a:endParaRPr>
          </a:p>
          <a:p>
            <a:pPr marL="0" indent="0">
              <a:buNone/>
            </a:pPr>
            <a:endParaRPr lang="nl-BE" sz="500" dirty="0">
              <a:hlinkClick r:id="rId3"/>
            </a:endParaRPr>
          </a:p>
          <a:p>
            <a:pPr marL="0" indent="0">
              <a:buNone/>
            </a:pPr>
            <a:endParaRPr lang="nl-BE" sz="500" dirty="0">
              <a:hlinkClick r:id="rId3"/>
            </a:endParaRPr>
          </a:p>
          <a:p>
            <a:pPr marL="0" indent="0">
              <a:buNone/>
            </a:pPr>
            <a:endParaRPr lang="nl-BE" sz="500" dirty="0">
              <a:hlinkClick r:id="rId3"/>
            </a:endParaRPr>
          </a:p>
          <a:p>
            <a:pPr marL="0" indent="0">
              <a:buNone/>
            </a:pPr>
            <a:endParaRPr lang="nl-BE" sz="500" dirty="0">
              <a:hlinkClick r:id="rId3"/>
            </a:endParaRPr>
          </a:p>
          <a:p>
            <a:pPr marL="0" indent="0">
              <a:buNone/>
            </a:pPr>
            <a:endParaRPr lang="nl-BE" sz="500" dirty="0">
              <a:hlinkClick r:id="rId3"/>
            </a:endParaRPr>
          </a:p>
          <a:p>
            <a:pPr marL="0" indent="0">
              <a:buNone/>
            </a:pPr>
            <a:r>
              <a:rPr lang="nl-BE" sz="5100" dirty="0" err="1">
                <a:hlinkClick r:id="rId3"/>
              </a:rPr>
              <a:t>Hormoonverstorende</a:t>
            </a:r>
            <a:r>
              <a:rPr lang="nl-BE" sz="5100" dirty="0">
                <a:hlinkClick r:id="rId3"/>
              </a:rPr>
              <a:t> stoffen - YouTube</a:t>
            </a:r>
            <a:endParaRPr lang="en-GB" sz="5100" dirty="0"/>
          </a:p>
        </p:txBody>
      </p:sp>
    </p:spTree>
    <p:extLst>
      <p:ext uri="{BB962C8B-B14F-4D97-AF65-F5344CB8AC3E}">
        <p14:creationId xmlns:p14="http://schemas.microsoft.com/office/powerpoint/2010/main" val="314735274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36A2D9A5-AADE-415E-9AB1-6EAC1712D7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3478" y="638942"/>
            <a:ext cx="2608703" cy="5580116"/>
          </a:xfrm>
          <a:prstGeom prst="rect">
            <a:avLst/>
          </a:prstGeom>
        </p:spPr>
      </p:pic>
      <p:pic>
        <p:nvPicPr>
          <p:cNvPr id="8" name="Tijdelijke aanduiding voor inhoud 4">
            <a:extLst>
              <a:ext uri="{FF2B5EF4-FFF2-40B4-BE49-F238E27FC236}">
                <a16:creationId xmlns:a16="http://schemas.microsoft.com/office/drawing/2014/main" id="{62013426-1D0B-4D0F-824D-6A90F35815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584982" y="638942"/>
            <a:ext cx="3818651" cy="5580116"/>
          </a:xfrm>
        </p:spPr>
      </p:pic>
    </p:spTree>
    <p:extLst>
      <p:ext uri="{BB962C8B-B14F-4D97-AF65-F5344CB8AC3E}">
        <p14:creationId xmlns:p14="http://schemas.microsoft.com/office/powerpoint/2010/main" val="119261816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F16940B-9746-49F4-B493-C301000FBF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nl-BE" sz="4000" dirty="0">
                <a:solidFill>
                  <a:srgbClr val="FFFFFF"/>
                </a:solidFill>
              </a:rPr>
              <a:t>Jullie weten dat 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1F5B9EF-8914-4235-845A-1B8BDC95A1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4811" y="649480"/>
            <a:ext cx="7920340" cy="554604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nl-BE" sz="2000" dirty="0"/>
              <a:t>Er meer vrouwen sterven aan hartinfarcten dan mannen en het bij vrouwen de belangrijkste doodsoorzaak is</a:t>
            </a:r>
          </a:p>
          <a:p>
            <a:pPr marL="0" indent="0">
              <a:buNone/>
            </a:pPr>
            <a:r>
              <a:rPr lang="nl-BE" sz="2000" dirty="0"/>
              <a:t>	Omslagjaar 1984</a:t>
            </a:r>
          </a:p>
          <a:p>
            <a:pPr marL="0" indent="0">
              <a:buNone/>
            </a:pPr>
            <a:r>
              <a:rPr lang="nl-BE" sz="2000" dirty="0"/>
              <a:t>	Interesse door wetenschap </a:t>
            </a:r>
          </a:p>
          <a:p>
            <a:pPr marL="457200" lvl="1" indent="0">
              <a:buNone/>
            </a:pPr>
            <a:r>
              <a:rPr lang="nl-BE" sz="2000" dirty="0"/>
              <a:t>	- “Vrouwenhart zeer begeerd maar slecht gekend” </a:t>
            </a:r>
          </a:p>
          <a:p>
            <a:pPr marL="457200" lvl="1" indent="0">
              <a:buNone/>
            </a:pPr>
            <a:r>
              <a:rPr lang="nl-BE" sz="2000" dirty="0"/>
              <a:t>	- Tot recent : mannenprobleem door mannen onderzocht en 	aangepakt</a:t>
            </a:r>
          </a:p>
        </p:txBody>
      </p:sp>
    </p:spTree>
    <p:extLst>
      <p:ext uri="{BB962C8B-B14F-4D97-AF65-F5344CB8AC3E}">
        <p14:creationId xmlns:p14="http://schemas.microsoft.com/office/powerpoint/2010/main" val="73273669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4" name="Rectangle 73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2" name="Freeform: Shape 81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62" name="Rectangle 2">
            <a:extLst>
              <a:ext uri="{FF2B5EF4-FFF2-40B4-BE49-F238E27FC236}">
                <a16:creationId xmlns:a16="http://schemas.microsoft.com/office/drawing/2014/main" id="{90751B3A-A245-498A-9526-6914237B1C0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nl-BE" altLang="nl-BE" sz="3700" dirty="0">
                <a:solidFill>
                  <a:srgbClr val="FFFFFF"/>
                </a:solidFill>
              </a:rPr>
              <a:t>Pre-</a:t>
            </a:r>
            <a:r>
              <a:rPr lang="nl-BE" altLang="nl-BE" sz="3700" dirty="0" err="1">
                <a:solidFill>
                  <a:srgbClr val="FFFFFF"/>
                </a:solidFill>
              </a:rPr>
              <a:t>ecclampsie</a:t>
            </a:r>
            <a:r>
              <a:rPr lang="nl-BE" altLang="nl-BE" sz="3700" dirty="0">
                <a:solidFill>
                  <a:srgbClr val="FFFFFF"/>
                </a:solidFill>
              </a:rPr>
              <a:t>  Pathofysiologie</a:t>
            </a:r>
            <a:endParaRPr lang="nl-NL" altLang="nl-BE" sz="3700" dirty="0">
              <a:solidFill>
                <a:srgbClr val="FFFFFF"/>
              </a:solidFill>
            </a:endParaRP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13936E40-9292-478B-AE50-940BFA0CD8A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/>
          </a:bodyPr>
          <a:lstStyle/>
          <a:p>
            <a:r>
              <a:rPr lang="nl-BE" altLang="nl-BE" sz="2000"/>
              <a:t>Gegeneraliseerd vasospasme</a:t>
            </a:r>
          </a:p>
          <a:p>
            <a:r>
              <a:rPr lang="nl-BE" altLang="nl-BE" sz="2000"/>
              <a:t>Activatie van het coagulatie systeem : microangiopathie</a:t>
            </a:r>
          </a:p>
          <a:p>
            <a:r>
              <a:rPr lang="nl-BE" altLang="nl-BE" sz="2000"/>
              <a:t>Multipele veranderingen in de autoregulatiesystemen en humorale systemen die het volume en bloeddruk regelen</a:t>
            </a:r>
            <a:endParaRPr lang="nl-NL" altLang="nl-BE" sz="2000"/>
          </a:p>
        </p:txBody>
      </p:sp>
    </p:spTree>
    <p:extLst>
      <p:ext uri="{BB962C8B-B14F-4D97-AF65-F5344CB8AC3E}">
        <p14:creationId xmlns:p14="http://schemas.microsoft.com/office/powerpoint/2010/main" val="139178568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596F992-698C-48C0-9D89-70DA4CE927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8F75579-6461-4A75-9C42-1625A9C85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160" y="2271655"/>
            <a:ext cx="5181597" cy="1655482"/>
          </a:xfrm>
        </p:spPr>
        <p:txBody>
          <a:bodyPr anchor="b">
            <a:normAutofit/>
          </a:bodyPr>
          <a:lstStyle/>
          <a:p>
            <a:pPr algn="r"/>
            <a:r>
              <a:rPr lang="nl-BE" sz="3700"/>
              <a:t>Vasculaire beschadiging tijdens en na de zwangerschap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369210C-6F70-4247-9A84-90FAE69F2B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2" y="2418408"/>
            <a:ext cx="5181598" cy="3409898"/>
          </a:xfrm>
        </p:spPr>
        <p:txBody>
          <a:bodyPr anchor="t">
            <a:normAutofit/>
          </a:bodyPr>
          <a:lstStyle/>
          <a:p>
            <a:pPr algn="r"/>
            <a:endParaRPr lang="nl-BE" sz="2000"/>
          </a:p>
          <a:p>
            <a:pPr algn="r"/>
            <a:endParaRPr lang="nl-BE" sz="2000"/>
          </a:p>
          <a:p>
            <a:pPr algn="r"/>
            <a:endParaRPr lang="nl-BE" sz="2000"/>
          </a:p>
          <a:p>
            <a:pPr algn="r"/>
            <a:endParaRPr lang="nl-BE" sz="2000"/>
          </a:p>
          <a:p>
            <a:pPr algn="r"/>
            <a:endParaRPr lang="nl-BE" sz="2000"/>
          </a:p>
          <a:p>
            <a:pPr algn="r"/>
            <a:endParaRPr lang="nl-BE" sz="2000"/>
          </a:p>
          <a:p>
            <a:pPr algn="r"/>
            <a:endParaRPr lang="nl-BE" sz="2000"/>
          </a:p>
          <a:p>
            <a:pPr algn="r"/>
            <a:endParaRPr lang="nl-BE" sz="200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B15D073B-1E47-46C8-BD19-A9D0C236B3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7272" y="1162277"/>
            <a:ext cx="6191226" cy="391594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344AAA5-41F4-4862-97EF-688D31DC75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85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9E1A62C-2AAF-4B3E-8CDB-65E2370809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2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41767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A7C3560-EAD2-4783-9B8D-F0011ECA7E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nl-BE" sz="4000" dirty="0">
                <a:solidFill>
                  <a:srgbClr val="FFFFFF"/>
                </a:solidFill>
              </a:rPr>
              <a:t>Wist je dat  lange termijn risico’s 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433FD71-AFF3-424D-9F26-7EEFC95388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nl-BE" sz="2000" dirty="0"/>
              <a:t>De lange termijn risico’s ernstige HELLP en pre-</a:t>
            </a:r>
            <a:r>
              <a:rPr lang="nl-BE" sz="2000" dirty="0" err="1"/>
              <a:t>ecclampsie</a:t>
            </a:r>
            <a:r>
              <a:rPr lang="nl-BE" sz="2000" dirty="0"/>
              <a:t> </a:t>
            </a:r>
          </a:p>
          <a:p>
            <a:pPr marL="0" indent="0">
              <a:buNone/>
            </a:pPr>
            <a:r>
              <a:rPr lang="nl-BE" altLang="nl-BE" sz="2000" dirty="0"/>
              <a:t>Hoogste risico voor cardiovasculaire pathologie ook </a:t>
            </a:r>
            <a:r>
              <a:rPr lang="nl-BE" altLang="nl-BE" sz="2000" dirty="0" err="1"/>
              <a:t>premenopausaal</a:t>
            </a:r>
            <a:r>
              <a:rPr lang="nl-BE" altLang="nl-BE" sz="2000" dirty="0"/>
              <a:t>  </a:t>
            </a:r>
          </a:p>
          <a:p>
            <a:pPr lvl="1"/>
            <a:r>
              <a:rPr lang="nl-BE" altLang="nl-BE" sz="2000" dirty="0"/>
              <a:t>ernstige pre-</a:t>
            </a:r>
            <a:r>
              <a:rPr lang="nl-BE" altLang="nl-BE" sz="2000" dirty="0" err="1"/>
              <a:t>ecclampsie</a:t>
            </a:r>
            <a:r>
              <a:rPr lang="nl-BE" altLang="nl-BE" sz="2000" dirty="0"/>
              <a:t> &lt;30w, </a:t>
            </a:r>
          </a:p>
          <a:p>
            <a:pPr lvl="1"/>
            <a:r>
              <a:rPr lang="nl-BE" altLang="nl-BE" sz="2000" dirty="0" err="1"/>
              <a:t>recurrente</a:t>
            </a:r>
            <a:r>
              <a:rPr lang="nl-BE" altLang="nl-BE" sz="2000" dirty="0"/>
              <a:t>  pre-</a:t>
            </a:r>
            <a:r>
              <a:rPr lang="nl-BE" altLang="nl-BE" sz="2000" dirty="0" err="1"/>
              <a:t>ecclampsie</a:t>
            </a:r>
            <a:r>
              <a:rPr lang="nl-BE" altLang="nl-BE" sz="2000" dirty="0"/>
              <a:t>, </a:t>
            </a:r>
          </a:p>
          <a:p>
            <a:pPr lvl="1"/>
            <a:r>
              <a:rPr lang="nl-BE" altLang="nl-BE" sz="2000" dirty="0"/>
              <a:t>eerste pre-</a:t>
            </a:r>
            <a:r>
              <a:rPr lang="nl-BE" altLang="nl-BE" sz="2000" dirty="0" err="1"/>
              <a:t>ecclampsie</a:t>
            </a:r>
            <a:r>
              <a:rPr lang="nl-BE" altLang="nl-BE" sz="2000" dirty="0"/>
              <a:t> bij multipariteit</a:t>
            </a:r>
          </a:p>
          <a:p>
            <a:pPr marL="457200" lvl="1" indent="0">
              <a:buNone/>
            </a:pPr>
            <a:endParaRPr lang="nl-BE" altLang="nl-BE" sz="2000" dirty="0"/>
          </a:p>
          <a:p>
            <a:pPr marL="0" indent="0">
              <a:buNone/>
            </a:pPr>
            <a:r>
              <a:rPr lang="nl-BE" altLang="nl-BE" sz="2400" dirty="0">
                <a:solidFill>
                  <a:srgbClr val="002060"/>
                </a:solidFill>
              </a:rPr>
              <a:t>4x meer kans op plotse dood tgv cardiovasculaire pathologie</a:t>
            </a:r>
          </a:p>
          <a:p>
            <a:pPr marL="0" indent="0">
              <a:buNone/>
            </a:pPr>
            <a:r>
              <a:rPr lang="nl-BE" altLang="nl-BE" sz="2400" dirty="0">
                <a:solidFill>
                  <a:srgbClr val="002060"/>
                </a:solidFill>
              </a:rPr>
              <a:t>2x meer risico op hartinfarct </a:t>
            </a:r>
          </a:p>
          <a:p>
            <a:pPr marL="0" indent="0">
              <a:buNone/>
            </a:pPr>
            <a:r>
              <a:rPr lang="nl-BE" altLang="nl-BE" sz="2400" dirty="0">
                <a:solidFill>
                  <a:srgbClr val="002060"/>
                </a:solidFill>
              </a:rPr>
              <a:t>4x meer kans op hypertensie </a:t>
            </a:r>
          </a:p>
          <a:p>
            <a:endParaRPr lang="nl-BE" sz="2000" dirty="0"/>
          </a:p>
        </p:txBody>
      </p:sp>
    </p:spTree>
    <p:extLst>
      <p:ext uri="{BB962C8B-B14F-4D97-AF65-F5344CB8AC3E}">
        <p14:creationId xmlns:p14="http://schemas.microsoft.com/office/powerpoint/2010/main" val="134065527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58B4319-B639-4ADD-A403-97FF121EE9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nl-BE" sz="4000" dirty="0">
                <a:solidFill>
                  <a:srgbClr val="FFFFFF"/>
                </a:solidFill>
              </a:rPr>
              <a:t>Wist je dat  </a:t>
            </a:r>
            <a:r>
              <a:rPr lang="nl-BE" sz="4000" dirty="0" err="1">
                <a:solidFill>
                  <a:srgbClr val="FFFFFF"/>
                </a:solidFill>
              </a:rPr>
              <a:t>Window</a:t>
            </a:r>
            <a:r>
              <a:rPr lang="nl-BE" sz="4000" dirty="0">
                <a:solidFill>
                  <a:srgbClr val="FFFFFF"/>
                </a:solidFill>
              </a:rPr>
              <a:t> of </a:t>
            </a:r>
            <a:r>
              <a:rPr lang="nl-BE" sz="4000" dirty="0" err="1">
                <a:solidFill>
                  <a:srgbClr val="FFFFFF"/>
                </a:solidFill>
              </a:rPr>
              <a:t>opportinity</a:t>
            </a:r>
            <a:r>
              <a:rPr lang="nl-BE" sz="4000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DFF3F94-A1AB-4EA0-A4F7-EBEBF45829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/>
          </a:bodyPr>
          <a:lstStyle/>
          <a:p>
            <a:endParaRPr lang="nl-BE" altLang="nl-BE" sz="2000"/>
          </a:p>
          <a:p>
            <a:r>
              <a:rPr lang="nl-BE" altLang="nl-BE" sz="2000"/>
              <a:t>geringe risico stijging voor cardiovasculaire pathologie bij pre-ecclampsie met à terme partus </a:t>
            </a:r>
          </a:p>
          <a:p>
            <a:pPr marL="457200" lvl="1" indent="0">
              <a:buNone/>
            </a:pPr>
            <a:r>
              <a:rPr lang="nl-BE" altLang="nl-BE" sz="2000"/>
              <a:t>	5% hypertensie &lt;5j</a:t>
            </a:r>
          </a:p>
          <a:p>
            <a:endParaRPr lang="nl-BE" altLang="nl-BE" sz="2000"/>
          </a:p>
          <a:p>
            <a:r>
              <a:rPr lang="nl-BE" altLang="nl-BE" sz="2000"/>
              <a:t>Zwangerschapshypertensie </a:t>
            </a:r>
          </a:p>
          <a:p>
            <a:pPr marL="0" indent="0">
              <a:buNone/>
            </a:pPr>
            <a:r>
              <a:rPr lang="nl-BE" altLang="nl-BE" sz="2000"/>
              <a:t> 	16% hypertensie &lt;5j</a:t>
            </a:r>
          </a:p>
          <a:p>
            <a:pPr marL="0" indent="0">
              <a:buNone/>
            </a:pPr>
            <a:endParaRPr lang="nl-BE" altLang="nl-BE" sz="2000"/>
          </a:p>
          <a:p>
            <a:pPr marL="0" indent="0">
              <a:buNone/>
            </a:pPr>
            <a:endParaRPr lang="nl-BE" altLang="nl-BE" sz="2000"/>
          </a:p>
        </p:txBody>
      </p:sp>
    </p:spTree>
    <p:extLst>
      <p:ext uri="{BB962C8B-B14F-4D97-AF65-F5344CB8AC3E}">
        <p14:creationId xmlns:p14="http://schemas.microsoft.com/office/powerpoint/2010/main" val="67489742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A7EC38B-7D30-45B1-84AB-7A5586502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41" y="2767106"/>
            <a:ext cx="2880828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Wist je dat ? </a:t>
            </a:r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3139165B-0804-41F2-B238-3E49646813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02428" y="918052"/>
            <a:ext cx="7225748" cy="5021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541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EA4F593-6390-4FBE-9D3A-37F65F0907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454"/>
            <a:ext cx="10515600" cy="1325563"/>
          </a:xfrm>
        </p:spPr>
        <p:txBody>
          <a:bodyPr/>
          <a:lstStyle/>
          <a:p>
            <a:r>
              <a:rPr lang="nl-BE" dirty="0" err="1"/>
              <a:t>Steroïd</a:t>
            </a:r>
            <a:r>
              <a:rPr lang="nl-BE" dirty="0"/>
              <a:t> receptor activiteit van </a:t>
            </a:r>
            <a:r>
              <a:rPr lang="nl-BE" dirty="0" err="1"/>
              <a:t>progesterone</a:t>
            </a:r>
            <a:endParaRPr lang="nl-BE" dirty="0"/>
          </a:p>
        </p:txBody>
      </p:sp>
      <p:graphicFrame>
        <p:nvGraphicFramePr>
          <p:cNvPr id="5" name="Tabel 4">
            <a:extLst>
              <a:ext uri="{FF2B5EF4-FFF2-40B4-BE49-F238E27FC236}">
                <a16:creationId xmlns:a16="http://schemas.microsoft.com/office/drawing/2014/main" id="{9AF1B47C-6B9C-48CC-8079-F9E2578153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7082743"/>
              </p:ext>
            </p:extLst>
          </p:nvPr>
        </p:nvGraphicFramePr>
        <p:xfrm>
          <a:off x="-2" y="1153743"/>
          <a:ext cx="12192002" cy="54974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3586">
                  <a:extLst>
                    <a:ext uri="{9D8B030D-6E8A-4147-A177-3AD203B41FA5}">
                      <a16:colId xmlns:a16="http://schemas.microsoft.com/office/drawing/2014/main" val="3763448167"/>
                    </a:ext>
                  </a:extLst>
                </a:gridCol>
                <a:gridCol w="2493188">
                  <a:extLst>
                    <a:ext uri="{9D8B030D-6E8A-4147-A177-3AD203B41FA5}">
                      <a16:colId xmlns:a16="http://schemas.microsoft.com/office/drawing/2014/main" val="2132312284"/>
                    </a:ext>
                  </a:extLst>
                </a:gridCol>
                <a:gridCol w="1468074">
                  <a:extLst>
                    <a:ext uri="{9D8B030D-6E8A-4147-A177-3AD203B41FA5}">
                      <a16:colId xmlns:a16="http://schemas.microsoft.com/office/drawing/2014/main" val="2710409626"/>
                    </a:ext>
                  </a:extLst>
                </a:gridCol>
                <a:gridCol w="1451295">
                  <a:extLst>
                    <a:ext uri="{9D8B030D-6E8A-4147-A177-3AD203B41FA5}">
                      <a16:colId xmlns:a16="http://schemas.microsoft.com/office/drawing/2014/main" val="539776629"/>
                    </a:ext>
                  </a:extLst>
                </a:gridCol>
                <a:gridCol w="1526796">
                  <a:extLst>
                    <a:ext uri="{9D8B030D-6E8A-4147-A177-3AD203B41FA5}">
                      <a16:colId xmlns:a16="http://schemas.microsoft.com/office/drawing/2014/main" val="952866115"/>
                    </a:ext>
                  </a:extLst>
                </a:gridCol>
                <a:gridCol w="2063692">
                  <a:extLst>
                    <a:ext uri="{9D8B030D-6E8A-4147-A177-3AD203B41FA5}">
                      <a16:colId xmlns:a16="http://schemas.microsoft.com/office/drawing/2014/main" val="1123964002"/>
                    </a:ext>
                  </a:extLst>
                </a:gridCol>
                <a:gridCol w="1395371">
                  <a:extLst>
                    <a:ext uri="{9D8B030D-6E8A-4147-A177-3AD203B41FA5}">
                      <a16:colId xmlns:a16="http://schemas.microsoft.com/office/drawing/2014/main" val="71740200"/>
                    </a:ext>
                  </a:extLst>
                </a:gridCol>
              </a:tblGrid>
              <a:tr h="528506">
                <a:tc>
                  <a:txBody>
                    <a:bodyPr/>
                    <a:lstStyle/>
                    <a:p>
                      <a:r>
                        <a:rPr lang="nl-BE" sz="1600" dirty="0"/>
                        <a:t>Actief bestanddeel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600" dirty="0"/>
                        <a:t>Product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600" dirty="0"/>
                        <a:t>Progestageen actief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600" dirty="0"/>
                        <a:t>Glucocorticoïd actief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600" dirty="0" err="1"/>
                        <a:t>Androgeniciteit</a:t>
                      </a:r>
                      <a:endParaRPr lang="nl-B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600" dirty="0"/>
                        <a:t>Anti-</a:t>
                      </a:r>
                      <a:r>
                        <a:rPr lang="nl-BE" sz="1600" dirty="0" err="1"/>
                        <a:t>androgeniciteit</a:t>
                      </a:r>
                      <a:endParaRPr lang="nl-B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600" dirty="0" err="1"/>
                        <a:t>Antimineralocorticoïd</a:t>
                      </a:r>
                      <a:r>
                        <a:rPr lang="nl-BE" sz="1600" dirty="0"/>
                        <a:t> effect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3066746"/>
                  </a:ext>
                </a:extLst>
              </a:tr>
              <a:tr h="637771">
                <a:tc>
                  <a:txBody>
                    <a:bodyPr/>
                    <a:lstStyle/>
                    <a:p>
                      <a:r>
                        <a:rPr lang="nl-BE" dirty="0" err="1"/>
                        <a:t>Norethisterone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 err="1"/>
                        <a:t>Primolut</a:t>
                      </a:r>
                      <a:r>
                        <a:rPr lang="nl-BE" dirty="0"/>
                        <a:t> Nor®,</a:t>
                      </a:r>
                      <a:r>
                        <a:rPr lang="nl-BE" dirty="0" err="1"/>
                        <a:t>Activelle</a:t>
                      </a:r>
                      <a:r>
                        <a:rPr lang="nl-BE" dirty="0"/>
                        <a:t>® </a:t>
                      </a:r>
                      <a:r>
                        <a:rPr lang="nl-BE" dirty="0" err="1"/>
                        <a:t>Kliogest</a:t>
                      </a:r>
                      <a:r>
                        <a:rPr lang="nl-BE" dirty="0"/>
                        <a:t>®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/>
                        <a:t>+++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4010480"/>
                  </a:ext>
                </a:extLst>
              </a:tr>
              <a:tr h="371900">
                <a:tc>
                  <a:txBody>
                    <a:bodyPr/>
                    <a:lstStyle/>
                    <a:p>
                      <a:r>
                        <a:rPr lang="nl-BE" dirty="0" err="1"/>
                        <a:t>Levonorgestrel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 err="1"/>
                        <a:t>Microgynon</a:t>
                      </a:r>
                      <a:r>
                        <a:rPr lang="nl-BE" dirty="0"/>
                        <a:t>®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/>
                        <a:t>++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1660349"/>
                  </a:ext>
                </a:extLst>
              </a:tr>
              <a:tr h="371900">
                <a:tc>
                  <a:txBody>
                    <a:bodyPr/>
                    <a:lstStyle/>
                    <a:p>
                      <a:r>
                        <a:rPr lang="nl-BE" dirty="0"/>
                        <a:t>Desogestrel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 err="1"/>
                        <a:t>Mercilon</a:t>
                      </a:r>
                      <a:r>
                        <a:rPr lang="nl-BE" dirty="0"/>
                        <a:t>®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6383007"/>
                  </a:ext>
                </a:extLst>
              </a:tr>
              <a:tr h="394794">
                <a:tc>
                  <a:txBody>
                    <a:bodyPr/>
                    <a:lstStyle/>
                    <a:p>
                      <a:r>
                        <a:rPr lang="nl-BE" dirty="0" err="1"/>
                        <a:t>Gestodene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 err="1"/>
                        <a:t>Femodene®Meliane</a:t>
                      </a:r>
                      <a:r>
                        <a:rPr lang="nl-BE" dirty="0"/>
                        <a:t>®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/>
                        <a:t>(+)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4061309"/>
                  </a:ext>
                </a:extLst>
              </a:tr>
              <a:tr h="371900">
                <a:tc>
                  <a:txBody>
                    <a:bodyPr/>
                    <a:lstStyle/>
                    <a:p>
                      <a:r>
                        <a:rPr lang="nl-BE" dirty="0" err="1"/>
                        <a:t>Norgestimate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 err="1"/>
                        <a:t>Evra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3596589"/>
                  </a:ext>
                </a:extLst>
              </a:tr>
              <a:tr h="371900">
                <a:tc>
                  <a:txBody>
                    <a:bodyPr/>
                    <a:lstStyle/>
                    <a:p>
                      <a:r>
                        <a:rPr lang="nl-BE" dirty="0"/>
                        <a:t>MPA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 err="1"/>
                        <a:t>Depo</a:t>
                      </a:r>
                      <a:r>
                        <a:rPr lang="nl-BE" dirty="0"/>
                        <a:t> </a:t>
                      </a:r>
                      <a:r>
                        <a:rPr lang="nl-BE" dirty="0" err="1"/>
                        <a:t>Provera</a:t>
                      </a:r>
                      <a:r>
                        <a:rPr lang="nl-BE" dirty="0"/>
                        <a:t>®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/>
                        <a:t>++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3877807"/>
                  </a:ext>
                </a:extLst>
              </a:tr>
              <a:tr h="371900">
                <a:tc>
                  <a:txBody>
                    <a:bodyPr/>
                    <a:lstStyle/>
                    <a:p>
                      <a:r>
                        <a:rPr lang="nl-BE" dirty="0" err="1"/>
                        <a:t>Cyproterone</a:t>
                      </a:r>
                      <a:r>
                        <a:rPr lang="nl-BE" dirty="0"/>
                        <a:t> acetaat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Diane®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/>
                        <a:t>+++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/>
                        <a:t>+++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5281201"/>
                  </a:ext>
                </a:extLst>
              </a:tr>
              <a:tr h="371900">
                <a:tc>
                  <a:txBody>
                    <a:bodyPr/>
                    <a:lstStyle/>
                    <a:p>
                      <a:r>
                        <a:rPr lang="nl-BE" dirty="0" err="1"/>
                        <a:t>Chloormadinoneacetaat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 err="1"/>
                        <a:t>Bellina</a:t>
                      </a:r>
                      <a:r>
                        <a:rPr lang="nl-BE" dirty="0"/>
                        <a:t>®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/>
                        <a:t>++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5045682"/>
                  </a:ext>
                </a:extLst>
              </a:tr>
              <a:tr h="371900">
                <a:tc>
                  <a:txBody>
                    <a:bodyPr/>
                    <a:lstStyle/>
                    <a:p>
                      <a:r>
                        <a:rPr lang="nl-BE" dirty="0" err="1"/>
                        <a:t>Dienogest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 err="1"/>
                        <a:t>Qlaira®Louise</a:t>
                      </a:r>
                      <a:r>
                        <a:rPr lang="nl-BE" dirty="0"/>
                        <a:t>®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/>
                        <a:t>+++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/>
                        <a:t>++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1638417"/>
                  </a:ext>
                </a:extLst>
              </a:tr>
              <a:tr h="371900">
                <a:tc>
                  <a:txBody>
                    <a:bodyPr/>
                    <a:lstStyle/>
                    <a:p>
                      <a:r>
                        <a:rPr lang="nl-BE" dirty="0"/>
                        <a:t>NOMAC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 err="1"/>
                        <a:t>Lutenyl®Zoely</a:t>
                      </a:r>
                      <a:r>
                        <a:rPr lang="nl-BE" dirty="0"/>
                        <a:t>®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/>
                        <a:t>+++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/>
                        <a:t>+(+)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0666069"/>
                  </a:ext>
                </a:extLst>
              </a:tr>
              <a:tr h="371900">
                <a:tc>
                  <a:txBody>
                    <a:bodyPr/>
                    <a:lstStyle/>
                    <a:p>
                      <a:r>
                        <a:rPr lang="nl-BE" dirty="0" err="1"/>
                        <a:t>Drosperinone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Yasmin®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/>
                        <a:t>++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45242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745989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AD5D554-3241-4D0C-A23A-A194685B89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Weet je dat ?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5F9E5D3-B0ED-44B1-9494-52B74BCD09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 dirty="0"/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r>
              <a:rPr lang="nl-BE" sz="4400" dirty="0"/>
              <a:t>Ik het genoeg vind voor vandaag  </a:t>
            </a:r>
          </a:p>
          <a:p>
            <a:pPr marL="0" indent="0">
              <a:buNone/>
            </a:pPr>
            <a:endParaRPr lang="nl-BE" sz="4400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0DB21F2A-6378-4E35-A7FA-E7BB02256F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4742205"/>
            <a:ext cx="9468394" cy="1171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0626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90361B7-2EFF-4117-8566-213AF7F036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nl-BE" sz="4000" dirty="0">
                <a:solidFill>
                  <a:srgbClr val="FFFFFF"/>
                </a:solidFill>
              </a:rPr>
              <a:t>Orale contraceptie </a:t>
            </a:r>
            <a:br>
              <a:rPr lang="nl-BE" sz="4000" dirty="0">
                <a:solidFill>
                  <a:srgbClr val="FFFFFF"/>
                </a:solidFill>
              </a:rPr>
            </a:br>
            <a:r>
              <a:rPr lang="nl-BE" sz="4000" dirty="0">
                <a:solidFill>
                  <a:srgbClr val="FFFFFF"/>
                </a:solidFill>
              </a:rPr>
              <a:t>Oestrogeen </a:t>
            </a:r>
            <a:endParaRPr lang="en-GB" sz="4000" dirty="0">
              <a:solidFill>
                <a:srgbClr val="FFFFFF"/>
              </a:solidFill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F27BF14-935E-4E85-8C01-4997A38BAE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en-GB" sz="2000" dirty="0"/>
          </a:p>
          <a:p>
            <a:pPr lvl="1"/>
            <a:r>
              <a:rPr lang="en-GB" sz="2000" dirty="0"/>
              <a:t>Ethinyl-oestradiol </a:t>
            </a:r>
          </a:p>
          <a:p>
            <a:pPr lvl="1"/>
            <a:endParaRPr lang="en-GB" sz="2000" dirty="0"/>
          </a:p>
          <a:p>
            <a:pPr lvl="1"/>
            <a:r>
              <a:rPr lang="en-GB" sz="2000" dirty="0"/>
              <a:t>17-b oestradiol (</a:t>
            </a:r>
            <a:r>
              <a:rPr lang="en-GB" sz="2000" dirty="0" err="1"/>
              <a:t>Zoely</a:t>
            </a:r>
            <a:r>
              <a:rPr lang="en-GB" sz="2000" dirty="0"/>
              <a:t> </a:t>
            </a:r>
            <a:r>
              <a:rPr lang="nl-BE" sz="2000" dirty="0"/>
              <a:t>®</a:t>
            </a:r>
            <a:r>
              <a:rPr lang="en-GB" sz="2000" dirty="0"/>
              <a:t>)</a:t>
            </a:r>
          </a:p>
          <a:p>
            <a:pPr lvl="1"/>
            <a:r>
              <a:rPr lang="en-GB" sz="2000" dirty="0" err="1"/>
              <a:t>Estradiol</a:t>
            </a:r>
            <a:r>
              <a:rPr lang="en-GB" sz="2000" dirty="0"/>
              <a:t> </a:t>
            </a:r>
            <a:r>
              <a:rPr lang="en-GB" sz="2000" dirty="0" err="1"/>
              <a:t>Valeraat</a:t>
            </a:r>
            <a:r>
              <a:rPr lang="en-GB" sz="2000" dirty="0"/>
              <a:t> (</a:t>
            </a:r>
            <a:r>
              <a:rPr lang="en-GB" sz="2000" dirty="0" err="1"/>
              <a:t>Qlaira</a:t>
            </a:r>
            <a:r>
              <a:rPr lang="nl-BE" sz="2000" dirty="0"/>
              <a:t> ®)</a:t>
            </a:r>
            <a:endParaRPr lang="en-GB" sz="2000" dirty="0"/>
          </a:p>
          <a:p>
            <a:pPr lvl="1"/>
            <a:r>
              <a:rPr lang="en-GB" sz="2000" dirty="0" err="1"/>
              <a:t>Estetrol</a:t>
            </a:r>
            <a:r>
              <a:rPr lang="en-GB" sz="2000" dirty="0"/>
              <a:t> (E4, NEST : native </a:t>
            </a:r>
            <a:r>
              <a:rPr lang="en-GB" sz="2000" dirty="0" err="1"/>
              <a:t>estrogen</a:t>
            </a:r>
            <a:r>
              <a:rPr lang="en-GB" sz="2000" dirty="0"/>
              <a:t> with selective action in tissues) (Estelle</a:t>
            </a:r>
            <a:r>
              <a:rPr lang="nl-BE" sz="2000" dirty="0"/>
              <a:t> ®</a:t>
            </a:r>
            <a:r>
              <a:rPr lang="en-GB" sz="20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671796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2609869-9E80-471B-A487-A53288E0E7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3281929-F5B2-4F9E-ABFC-D2ED992878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397" y="502020"/>
            <a:ext cx="5323715" cy="1642970"/>
          </a:xfrm>
        </p:spPr>
        <p:txBody>
          <a:bodyPr anchor="b">
            <a:normAutofit/>
          </a:bodyPr>
          <a:lstStyle/>
          <a:p>
            <a:r>
              <a:rPr lang="nl-BE" sz="4000" dirty="0"/>
              <a:t>Orale contraceptie Tendens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DC114AF-309E-41FC-B612-D5E44DE118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4923" y="2405894"/>
            <a:ext cx="5315189" cy="3535083"/>
          </a:xfrm>
        </p:spPr>
        <p:txBody>
          <a:bodyPr anchor="t">
            <a:normAutofit/>
          </a:bodyPr>
          <a:lstStyle/>
          <a:p>
            <a:pPr marL="457200" lvl="1" indent="0">
              <a:buNone/>
            </a:pPr>
            <a:r>
              <a:rPr lang="nl-BE" sz="1900" dirty="0"/>
              <a:t>Oestradiol pillen (</a:t>
            </a:r>
            <a:r>
              <a:rPr lang="nl-BE" sz="1900" dirty="0" err="1"/>
              <a:t>Zoely</a:t>
            </a:r>
            <a:r>
              <a:rPr lang="nl-BE" sz="1900" dirty="0"/>
              <a:t> ®, </a:t>
            </a:r>
            <a:r>
              <a:rPr lang="nl-BE" sz="1900" dirty="0" err="1"/>
              <a:t>Qlaira</a:t>
            </a:r>
            <a:r>
              <a:rPr lang="nl-BE" sz="1900" dirty="0"/>
              <a:t> ®) + 4° generatie </a:t>
            </a:r>
            <a:r>
              <a:rPr lang="nl-BE" sz="1900" dirty="0" err="1"/>
              <a:t>progest</a:t>
            </a:r>
            <a:r>
              <a:rPr lang="nl-BE" sz="1900" dirty="0"/>
              <a:t> (in </a:t>
            </a:r>
            <a:r>
              <a:rPr lang="nl-BE" sz="1900" dirty="0" err="1"/>
              <a:t>vgl</a:t>
            </a:r>
            <a:r>
              <a:rPr lang="nl-BE" sz="1900" dirty="0"/>
              <a:t> met EE pillen)</a:t>
            </a:r>
          </a:p>
          <a:p>
            <a:pPr lvl="2">
              <a:buFontTx/>
              <a:buChar char="-"/>
            </a:pPr>
            <a:endParaRPr lang="nl-BE" sz="1900" dirty="0"/>
          </a:p>
          <a:p>
            <a:pPr lvl="2">
              <a:buFontTx/>
              <a:buChar char="-"/>
            </a:pPr>
            <a:r>
              <a:rPr lang="nl-BE" sz="1900" dirty="0"/>
              <a:t>Gunstiger cardiovasculair profiel</a:t>
            </a:r>
          </a:p>
          <a:p>
            <a:pPr lvl="2">
              <a:buFontTx/>
              <a:buChar char="-"/>
            </a:pPr>
            <a:r>
              <a:rPr lang="nl-BE" sz="1900" dirty="0"/>
              <a:t>Neutraal op lipiden – koolhydraat metabolisme</a:t>
            </a:r>
          </a:p>
          <a:p>
            <a:pPr lvl="2">
              <a:buFontTx/>
              <a:buChar char="-"/>
            </a:pPr>
            <a:r>
              <a:rPr lang="nl-BE" sz="1900" dirty="0"/>
              <a:t>In vitro neutrale hemostase parameters </a:t>
            </a:r>
          </a:p>
          <a:p>
            <a:pPr lvl="2">
              <a:buFontTx/>
              <a:buChar char="-"/>
            </a:pPr>
            <a:r>
              <a:rPr lang="nl-BE" sz="1900" dirty="0"/>
              <a:t>“natuurlijker” – sterke binding van SHBG –  daling “</a:t>
            </a:r>
            <a:r>
              <a:rPr lang="nl-BE" sz="1900" dirty="0" err="1"/>
              <a:t>oestrogeniciteit</a:t>
            </a:r>
            <a:r>
              <a:rPr lang="nl-BE" sz="1900" dirty="0"/>
              <a:t>”</a:t>
            </a:r>
          </a:p>
          <a:p>
            <a:pPr lvl="2">
              <a:buFontTx/>
              <a:buChar char="-"/>
            </a:pPr>
            <a:r>
              <a:rPr lang="nl-BE" sz="1900" dirty="0"/>
              <a:t>E2 gunstig bloedingspatroon </a:t>
            </a:r>
          </a:p>
          <a:p>
            <a:endParaRPr lang="nl-BE" sz="19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004738A-9D34-43E8-97D2-CA0EED4F8B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5"/>
            <a:ext cx="4092521" cy="6858000"/>
          </a:xfrm>
          <a:prstGeom prst="rect">
            <a:avLst/>
          </a:prstGeom>
          <a:gradFill>
            <a:gsLst>
              <a:gs pos="8000">
                <a:srgbClr val="000000">
                  <a:alpha val="94000"/>
                </a:srgbClr>
              </a:gs>
              <a:gs pos="100000">
                <a:schemeClr val="accent1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8B8D07F-F13E-443E-BA68-2D26672D76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"/>
            <a:ext cx="4092521" cy="6400369"/>
          </a:xfrm>
          <a:prstGeom prst="rect">
            <a:avLst/>
          </a:prstGeom>
          <a:gradFill>
            <a:gsLst>
              <a:gs pos="31000">
                <a:schemeClr val="accent1">
                  <a:lumMod val="50000"/>
                  <a:alpha val="0"/>
                </a:schemeClr>
              </a:gs>
              <a:gs pos="100000">
                <a:schemeClr val="accent1">
                  <a:lumMod val="50000"/>
                  <a:alpha val="26000"/>
                </a:scheme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813A4FA-24A5-41ED-A534-3807D1B2F3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2"/>
            <a:ext cx="4068667" cy="6400389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72000">
                <a:srgbClr val="000000">
                  <a:alpha val="21000"/>
                </a:srgb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3944F27-CA70-4E84-A51A-E6BF895589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10"/>
            <a:ext cx="3611467" cy="6857997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93000">
                <a:srgbClr val="000000">
                  <a:alpha val="29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BC34F97B-1464-4D04-BB9D-F44B3783F6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5967" y="2423167"/>
            <a:ext cx="4170530" cy="2043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0861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59B5680-2A20-4C9D-AC31-850BDA9B88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nl-BE" sz="4000">
                <a:solidFill>
                  <a:srgbClr val="FFFFFF"/>
                </a:solidFill>
              </a:rPr>
              <a:t>Orale contraceptie en DVT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88A6700-DD85-4A39-96CF-B7F6363211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2751" y="649480"/>
            <a:ext cx="7082855" cy="554604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nl-BE" sz="2000" dirty="0"/>
              <a:t>- Prevalentie van DVT 1/1000 per jaar </a:t>
            </a:r>
          </a:p>
          <a:p>
            <a:pPr marL="0" indent="0">
              <a:buNone/>
            </a:pPr>
            <a:r>
              <a:rPr lang="nl-BE" sz="2000" dirty="0"/>
              <a:t>- 1° generatie : 50 µg EE : DVT x4 </a:t>
            </a:r>
          </a:p>
          <a:p>
            <a:pPr marL="0" indent="0">
              <a:buNone/>
            </a:pPr>
            <a:r>
              <a:rPr lang="nl-BE" sz="2000" dirty="0"/>
              <a:t>- 2° generatie (WHO voorkeur)</a:t>
            </a:r>
          </a:p>
          <a:p>
            <a:pPr marL="914400" lvl="2" indent="0">
              <a:buNone/>
            </a:pPr>
            <a:r>
              <a:rPr lang="nl-BE" sz="1600" dirty="0"/>
              <a:t>DVT x 2 </a:t>
            </a:r>
          </a:p>
          <a:p>
            <a:pPr marL="0" indent="0">
              <a:buNone/>
            </a:pPr>
            <a:r>
              <a:rPr lang="nl-BE" sz="2000" dirty="0"/>
              <a:t>- 3° generatie : (desogestrel – </a:t>
            </a:r>
            <a:r>
              <a:rPr lang="nl-BE" sz="2000" dirty="0" err="1"/>
              <a:t>gestodene</a:t>
            </a:r>
            <a:r>
              <a:rPr lang="nl-BE" sz="2000" dirty="0"/>
              <a:t>)(</a:t>
            </a:r>
            <a:r>
              <a:rPr lang="nl-BE" sz="2000" dirty="0" err="1"/>
              <a:t>Mercilon</a:t>
            </a:r>
            <a:r>
              <a:rPr lang="nl-BE" sz="2000" dirty="0"/>
              <a:t>®)</a:t>
            </a:r>
          </a:p>
          <a:p>
            <a:pPr marL="0" indent="0">
              <a:buNone/>
            </a:pPr>
            <a:r>
              <a:rPr lang="nl-BE" sz="2000" dirty="0"/>
              <a:t>	DVT x 3 à 4,3 </a:t>
            </a:r>
          </a:p>
          <a:p>
            <a:pPr marL="0" indent="0">
              <a:buNone/>
            </a:pPr>
            <a:r>
              <a:rPr lang="nl-BE" sz="2000" dirty="0"/>
              <a:t>	oorzaak : groter </a:t>
            </a:r>
            <a:r>
              <a:rPr lang="nl-BE" sz="2000" dirty="0" err="1"/>
              <a:t>oestrogener</a:t>
            </a:r>
            <a:r>
              <a:rPr lang="nl-BE" sz="2000" dirty="0"/>
              <a:t> effect door 			resistentie tegen </a:t>
            </a:r>
            <a:r>
              <a:rPr lang="nl-BE" sz="2000" dirty="0" err="1"/>
              <a:t>geactivieerd</a:t>
            </a:r>
            <a:r>
              <a:rPr lang="nl-BE" sz="2000" dirty="0"/>
              <a:t> prot C en daling van prot S </a:t>
            </a:r>
          </a:p>
          <a:p>
            <a:pPr marL="0" indent="0">
              <a:buNone/>
            </a:pPr>
            <a:r>
              <a:rPr lang="nl-BE" sz="2000" dirty="0"/>
              <a:t>- (4° generatie) : </a:t>
            </a:r>
            <a:r>
              <a:rPr lang="nl-BE" sz="2000" dirty="0" err="1"/>
              <a:t>drospirenone</a:t>
            </a:r>
            <a:r>
              <a:rPr lang="nl-BE" sz="2000" dirty="0"/>
              <a:t> </a:t>
            </a:r>
          </a:p>
          <a:p>
            <a:pPr marL="0" indent="0">
              <a:buNone/>
            </a:pPr>
            <a:r>
              <a:rPr lang="nl-BE" sz="2000" dirty="0"/>
              <a:t>	DVT x 4 à 5,6 </a:t>
            </a:r>
          </a:p>
          <a:p>
            <a:endParaRPr lang="nl-BE" sz="2000" dirty="0"/>
          </a:p>
        </p:txBody>
      </p:sp>
    </p:spTree>
    <p:extLst>
      <p:ext uri="{BB962C8B-B14F-4D97-AF65-F5344CB8AC3E}">
        <p14:creationId xmlns:p14="http://schemas.microsoft.com/office/powerpoint/2010/main" val="5549126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3598B4A-BFE1-4784-A5D3-7D1C14AFE3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nl-BE" sz="4000">
                <a:solidFill>
                  <a:srgbClr val="FFFFFF"/>
                </a:solidFill>
              </a:rPr>
              <a:t>Orale contraceptie : toediening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6935141-7B85-49F6-82DE-025845D7AB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nl-BE" sz="3200" dirty="0"/>
              <a:t>Oraal </a:t>
            </a:r>
          </a:p>
          <a:p>
            <a:pPr marL="0" indent="0">
              <a:buNone/>
            </a:pPr>
            <a:r>
              <a:rPr lang="nl-BE" sz="3200" dirty="0"/>
              <a:t>Niet orale toediening     </a:t>
            </a:r>
          </a:p>
          <a:p>
            <a:pPr lvl="2"/>
            <a:r>
              <a:rPr lang="nl-BE" dirty="0" err="1"/>
              <a:t>Nuvaring</a:t>
            </a:r>
            <a:r>
              <a:rPr lang="nl-BE" dirty="0"/>
              <a:t>® : </a:t>
            </a:r>
          </a:p>
          <a:p>
            <a:pPr lvl="3"/>
            <a:r>
              <a:rPr lang="nl-BE" sz="2000" dirty="0"/>
              <a:t>veilig bij </a:t>
            </a:r>
            <a:r>
              <a:rPr lang="nl-BE" sz="2000" dirty="0" err="1"/>
              <a:t>obese</a:t>
            </a:r>
            <a:r>
              <a:rPr lang="nl-BE" sz="2000" dirty="0"/>
              <a:t> </a:t>
            </a:r>
            <a:r>
              <a:rPr lang="nl-BE" sz="2000" dirty="0" err="1"/>
              <a:t>patienten</a:t>
            </a:r>
            <a:endParaRPr lang="nl-BE" sz="2000" dirty="0"/>
          </a:p>
          <a:p>
            <a:pPr lvl="3"/>
            <a:r>
              <a:rPr lang="nl-BE" sz="2000" dirty="0"/>
              <a:t>15 µg EE en 120 µg </a:t>
            </a:r>
            <a:r>
              <a:rPr lang="nl-BE" sz="2000" dirty="0" err="1"/>
              <a:t>etonogestrel</a:t>
            </a:r>
            <a:r>
              <a:rPr lang="nl-BE" sz="2000" dirty="0"/>
              <a:t> </a:t>
            </a:r>
          </a:p>
          <a:p>
            <a:pPr lvl="3"/>
            <a:r>
              <a:rPr lang="nl-BE" sz="2000" dirty="0"/>
              <a:t>Zeer goede cycluscontrole </a:t>
            </a:r>
          </a:p>
          <a:p>
            <a:pPr lvl="2"/>
            <a:r>
              <a:rPr lang="nl-BE" dirty="0" err="1"/>
              <a:t>Evra</a:t>
            </a:r>
            <a:r>
              <a:rPr lang="nl-BE" dirty="0"/>
              <a:t> ® : </a:t>
            </a:r>
          </a:p>
          <a:p>
            <a:pPr lvl="3"/>
            <a:r>
              <a:rPr lang="nl-BE" sz="2000" dirty="0"/>
              <a:t>24 µg  EE en </a:t>
            </a:r>
            <a:r>
              <a:rPr lang="nl-BE" sz="2000" dirty="0" err="1"/>
              <a:t>norelgestromine</a:t>
            </a:r>
            <a:r>
              <a:rPr lang="nl-BE" sz="2000" dirty="0"/>
              <a:t> </a:t>
            </a:r>
          </a:p>
          <a:p>
            <a:pPr lvl="3"/>
            <a:r>
              <a:rPr lang="nl-BE" sz="2000" dirty="0"/>
              <a:t>Hoger </a:t>
            </a:r>
            <a:r>
              <a:rPr lang="nl-BE" sz="2000" dirty="0" err="1"/>
              <a:t>riscio</a:t>
            </a:r>
            <a:r>
              <a:rPr lang="nl-BE" sz="2000" dirty="0"/>
              <a:t> op DVT</a:t>
            </a:r>
          </a:p>
          <a:p>
            <a:pPr lvl="3"/>
            <a:r>
              <a:rPr lang="nl-BE" sz="2000" dirty="0"/>
              <a:t>Niet voor </a:t>
            </a:r>
            <a:r>
              <a:rPr lang="nl-BE" sz="2000" dirty="0" err="1"/>
              <a:t>obese</a:t>
            </a:r>
            <a:r>
              <a:rPr lang="nl-BE" sz="2000" dirty="0"/>
              <a:t> vrouwen</a:t>
            </a:r>
          </a:p>
        </p:txBody>
      </p:sp>
    </p:spTree>
    <p:extLst>
      <p:ext uri="{BB962C8B-B14F-4D97-AF65-F5344CB8AC3E}">
        <p14:creationId xmlns:p14="http://schemas.microsoft.com/office/powerpoint/2010/main" val="4112251182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</TotalTime>
  <Words>2103</Words>
  <Application>Microsoft Office PowerPoint</Application>
  <PresentationFormat>Breedbeeld</PresentationFormat>
  <Paragraphs>483</Paragraphs>
  <Slides>50</Slides>
  <Notes>13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50</vt:i4>
      </vt:variant>
    </vt:vector>
  </HeadingPairs>
  <TitlesOfParts>
    <vt:vector size="55" baseType="lpstr">
      <vt:lpstr>Arial</vt:lpstr>
      <vt:lpstr>Calibri</vt:lpstr>
      <vt:lpstr>Calibri Light</vt:lpstr>
      <vt:lpstr>Wingdings</vt:lpstr>
      <vt:lpstr>Kantoorthema</vt:lpstr>
      <vt:lpstr>“Wist - je -  datjes”   Gynaecologie verloskunde </vt:lpstr>
      <vt:lpstr>Welke datjes “?” </vt:lpstr>
      <vt:lpstr>Orale contraceptie  Progestorene  </vt:lpstr>
      <vt:lpstr>PowerPoint-presentatie</vt:lpstr>
      <vt:lpstr>Steroïd receptor activiteit van progesterone</vt:lpstr>
      <vt:lpstr>Orale contraceptie  Oestrogeen </vt:lpstr>
      <vt:lpstr>Orale contraceptie Tendens </vt:lpstr>
      <vt:lpstr>Orale contraceptie en DVT </vt:lpstr>
      <vt:lpstr>Orale contraceptie : toediening</vt:lpstr>
      <vt:lpstr>Orale contraceptie : continu of discontinu</vt:lpstr>
      <vt:lpstr>PowerPoint-presentatie</vt:lpstr>
      <vt:lpstr>Effect van gewicht op orale contraceptie</vt:lpstr>
      <vt:lpstr>Noodanticonceptie </vt:lpstr>
      <vt:lpstr>Beetje oefenen </vt:lpstr>
      <vt:lpstr>Wist je dat ? </vt:lpstr>
      <vt:lpstr>PowerPoint-presentatie</vt:lpstr>
      <vt:lpstr>PMS  PMDD  Therapie</vt:lpstr>
      <vt:lpstr>PowerPoint-presentatie</vt:lpstr>
      <vt:lpstr>Hypermenorroe </vt:lpstr>
      <vt:lpstr>Hypermenorroe </vt:lpstr>
      <vt:lpstr>Hypermenorroe </vt:lpstr>
      <vt:lpstr>Hypermenorroe  bij adolescenten</vt:lpstr>
      <vt:lpstr>Hypermenorroe </vt:lpstr>
      <vt:lpstr>Synechiae vulvae bij peuters  </vt:lpstr>
      <vt:lpstr>Hypothyroïdie in de zwangerschap</vt:lpstr>
      <vt:lpstr>PowerPoint-presentatie</vt:lpstr>
      <vt:lpstr>PowerPoint-presentatie</vt:lpstr>
      <vt:lpstr>Wist je dat  </vt:lpstr>
      <vt:lpstr>Wie kent dit verloskundig hulpmiddel ?</vt:lpstr>
      <vt:lpstr>Cervical ripening balloon</vt:lpstr>
      <vt:lpstr>Zoet Zwanger</vt:lpstr>
      <vt:lpstr>Osteoporose en anorexia nervosa </vt:lpstr>
      <vt:lpstr>Osteoporose en lactatie </vt:lpstr>
      <vt:lpstr>Zwangerschapsmisselijkheid </vt:lpstr>
      <vt:lpstr>Genito urinaire symptomen in de menopauze</vt:lpstr>
      <vt:lpstr>Genito urinaire symptomen in de menopause recidiverende cystitden</vt:lpstr>
      <vt:lpstr>Genito urinaire symptomen in de menopause incontinentie</vt:lpstr>
      <vt:lpstr>Wat “?” hormoonverstoorders</vt:lpstr>
      <vt:lpstr>Wat “?”</vt:lpstr>
      <vt:lpstr>Gevolgen van EDC’s </vt:lpstr>
      <vt:lpstr>Effect van preventie</vt:lpstr>
      <vt:lpstr>PowerPoint-presentatie</vt:lpstr>
      <vt:lpstr>PowerPoint-presentatie</vt:lpstr>
      <vt:lpstr>Jullie weten dat  </vt:lpstr>
      <vt:lpstr>Pre-ecclampsie  Pathofysiologie</vt:lpstr>
      <vt:lpstr>Vasculaire beschadiging tijdens en na de zwangerschap </vt:lpstr>
      <vt:lpstr>Wist je dat  lange termijn risico’s  </vt:lpstr>
      <vt:lpstr>Wist je dat  Window of opportinity </vt:lpstr>
      <vt:lpstr>Wist je dat ? </vt:lpstr>
      <vt:lpstr>Weet je dat ?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“Wist - je -  datjes”   Gynaecologie verloskunde </dc:title>
  <dc:creator>Els Dufraimont</dc:creator>
  <cp:lastModifiedBy>Els Dufraimont</cp:lastModifiedBy>
  <cp:revision>2</cp:revision>
  <cp:lastPrinted>2021-11-17T16:47:46Z</cp:lastPrinted>
  <dcterms:created xsi:type="dcterms:W3CDTF">2021-11-17T14:19:04Z</dcterms:created>
  <dcterms:modified xsi:type="dcterms:W3CDTF">2021-11-17T17:41:35Z</dcterms:modified>
</cp:coreProperties>
</file>