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98" r:id="rId3"/>
    <p:sldId id="307" r:id="rId4"/>
    <p:sldId id="308" r:id="rId5"/>
    <p:sldId id="309" r:id="rId6"/>
    <p:sldId id="310" r:id="rId7"/>
    <p:sldId id="258" r:id="rId8"/>
    <p:sldId id="283" r:id="rId9"/>
    <p:sldId id="273" r:id="rId10"/>
    <p:sldId id="264" r:id="rId11"/>
    <p:sldId id="284" r:id="rId12"/>
    <p:sldId id="274" r:id="rId13"/>
    <p:sldId id="270" r:id="rId14"/>
    <p:sldId id="285" r:id="rId15"/>
    <p:sldId id="271" r:id="rId16"/>
    <p:sldId id="286" r:id="rId17"/>
    <p:sldId id="275" r:id="rId18"/>
    <p:sldId id="272" r:id="rId19"/>
    <p:sldId id="306" r:id="rId20"/>
    <p:sldId id="287" r:id="rId21"/>
    <p:sldId id="267" r:id="rId22"/>
    <p:sldId id="288" r:id="rId23"/>
    <p:sldId id="268" r:id="rId24"/>
    <p:sldId id="277" r:id="rId25"/>
    <p:sldId id="278" r:id="rId26"/>
    <p:sldId id="269" r:id="rId27"/>
    <p:sldId id="265" r:id="rId28"/>
    <p:sldId id="291" r:id="rId29"/>
    <p:sldId id="295" r:id="rId30"/>
    <p:sldId id="296" r:id="rId31"/>
    <p:sldId id="300" r:id="rId32"/>
    <p:sldId id="299" r:id="rId33"/>
    <p:sldId id="263" r:id="rId34"/>
    <p:sldId id="297" r:id="rId35"/>
    <p:sldId id="301" r:id="rId36"/>
    <p:sldId id="302" r:id="rId37"/>
    <p:sldId id="303" r:id="rId38"/>
    <p:sldId id="304" r:id="rId39"/>
    <p:sldId id="305" r:id="rId4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671"/>
  </p:normalViewPr>
  <p:slideViewPr>
    <p:cSldViewPr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0F4DCD-7636-4F5D-8C2A-8AB94D54EC57}" type="datetimeFigureOut">
              <a:rPr lang="nl-NL"/>
              <a:pPr>
                <a:defRPr/>
              </a:pPr>
              <a:t>20-2-2020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6DB11F-EC2E-4A77-8BCB-772267149E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A9BFF-168C-403F-85BC-3A1D492EC229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9AD586-FEC4-493E-A97E-C9C272082CD9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5CEF51-E5DA-4392-92DA-E5A275A90F24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C4CF57-072E-4E81-B0C9-F2B752A7B03F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F35791-44F8-4292-B77F-0907A2AA8DF6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40147-3CB0-46C3-88F6-F3CA7C597C73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471A8F-9F10-4DDF-AFBF-634068BD3E97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3507B-EBFC-494B-85EC-7FCDFAC9B58D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CDFA3B-0EF0-4550-8661-DB11160A7395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AC38F-60DE-4588-8399-CB02A67A6E9F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D2E87-0B33-4D85-92A5-4336C2FEC93F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04C1D0-765A-4544-B85D-D7AD0951C60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4CB3E8-94FC-4A5D-A333-E32FC2B070A4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09D08C-3729-4E02-B2BE-AAD832D9C078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DB11F-EC2E-4A77-8BCB-772267149ED5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63164-3737-40F4-8B3E-1F377794FD09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3248F-CAD3-4D3E-94D6-D9083127445E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430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BD3D9-5FBE-4B65-AD58-4F92AC72F29F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D5748-1EF6-4BC7-8CE3-3882E206F8D8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CD070-3F15-4622-A765-50B57ADD3A12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5641DA-AF5B-4A9F-98D7-779E527EF3F3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96D75C-F986-489D-BE86-72807F25FE2B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016B9-4781-4DD1-AA02-94EE014E89B3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/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CC704-F53E-44FA-903F-91017A4AF9FB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81FE5-8ECD-454A-BB1F-9EB09A757CE0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ontha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7" name="Afbeelding 6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5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operat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10" name="Afbeelding 9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7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radiolog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7" name="Afbeelding 6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2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ediat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8" name="Afbeelding 7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8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UZA_gebou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8" name="Afbeelding 7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9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0100510_PP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7" name="Afbeelding 6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3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zonder_afbeeld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6" name="Afbeelding 5" descr="baseline UZA-J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00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slide_hoofd_GSM gebru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00510_PPT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611188" y="4868863"/>
            <a:ext cx="8281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 Black" pitchFamily="34" charset="0"/>
              <a:buChar char="&gt;"/>
            </a:pPr>
            <a:r>
              <a:rPr lang="nl-BE" sz="1600" b="1"/>
              <a:t> Gelieve mobiele telefoons en gsm’s uit te zetten.</a:t>
            </a:r>
          </a:p>
          <a:p>
            <a:pPr>
              <a:lnSpc>
                <a:spcPct val="150000"/>
              </a:lnSpc>
              <a:buFont typeface="Arial Black" pitchFamily="34" charset="0"/>
              <a:buChar char="&gt;"/>
            </a:pPr>
            <a:r>
              <a:rPr lang="nl-BE" sz="1600" b="1"/>
              <a:t> Wil je toch bereikbaar blijven, zet je telefoon dan op stil.</a:t>
            </a:r>
          </a:p>
          <a:p>
            <a:pPr>
              <a:lnSpc>
                <a:spcPct val="150000"/>
              </a:lnSpc>
              <a:buFont typeface="Arial Black" pitchFamily="34" charset="0"/>
              <a:buChar char="&gt;"/>
            </a:pPr>
            <a:r>
              <a:rPr lang="nl-BE" sz="1600" b="1"/>
              <a:t> Verlaat discreet de zaal wanneer je een oproep moet beantwoorden.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7051"/>
            <a:ext cx="7620000" cy="885825"/>
          </a:xfrm>
        </p:spPr>
        <p:txBody>
          <a:bodyPr lIns="0" tIns="0" rIns="0" bIns="0">
            <a:normAutofit/>
          </a:bodyPr>
          <a:lstStyle>
            <a:lvl1pPr algn="l">
              <a:defRPr lang="nl-BE" sz="23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Niet vergeten!</a:t>
            </a:r>
            <a:endParaRPr lang="nl-BE" dirty="0"/>
          </a:p>
        </p:txBody>
      </p:sp>
      <p:pic>
        <p:nvPicPr>
          <p:cNvPr id="11" name="Afbeelding 10" descr="GSM-gebruik Auditor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5425440" cy="30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onthaal-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ogo_baseline_groot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22937"/>
            <a:ext cx="9144000" cy="1135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664" y="3906982"/>
            <a:ext cx="5244936" cy="121920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lang="nl-BE" sz="3700" baseline="0" smtClean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6" name="Afbeelding 5" descr="baseline UZA-J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0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onthaal-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ogo_baseline_groot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22937"/>
            <a:ext cx="9144000" cy="1135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664" y="3906982"/>
            <a:ext cx="5244936" cy="121920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lang="nl-BE" sz="3700" baseline="0" smtClean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6" name="Afbeelding 5" descr="baseline UZA-J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65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_baseline_groot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2937"/>
            <a:ext cx="9144000" cy="1135063"/>
          </a:xfrm>
          <a:prstGeom prst="rect">
            <a:avLst/>
          </a:prstGeom>
        </p:spPr>
      </p:pic>
      <p:pic>
        <p:nvPicPr>
          <p:cNvPr id="8" name="Picture 7" descr="20100510_PPT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98664" y="3906982"/>
            <a:ext cx="5244935" cy="121920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lang="nl-BE" sz="3700" baseline="0" smtClean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6" name="Afbeelding 5" descr="baseline UZA-J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7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ecretare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10" name="Afbeelding 9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1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slide_hoofd_inhoud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20100510_PPT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78"/>
            <a:ext cx="7620000" cy="885825"/>
          </a:xfrm>
        </p:spPr>
        <p:txBody>
          <a:bodyPr lIns="0" tIns="0" rIns="0" bIns="0">
            <a:normAutofit/>
          </a:bodyPr>
          <a:lstStyle>
            <a:lvl1pPr algn="l">
              <a:defRPr lang="nl-BE" sz="23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7620000" cy="4876800"/>
          </a:xfrm>
        </p:spPr>
        <p:txBody>
          <a:bodyPr lIns="0" tIns="0" rIns="0" bIns="0">
            <a:normAutofit/>
          </a:bodyPr>
          <a:lstStyle>
            <a:lvl1pPr>
              <a:lnSpc>
                <a:spcPts val="2800"/>
              </a:lnSpc>
              <a:defRPr/>
            </a:lvl1pPr>
            <a:lvl2pPr>
              <a:lnSpc>
                <a:spcPts val="25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800"/>
              </a:lnSpc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7" name="Afbeelding 6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24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slide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7620000" cy="4876800"/>
          </a:xfrm>
        </p:spPr>
        <p:txBody>
          <a:bodyPr lIns="0" tIns="0" rIns="0" bIns="0">
            <a:normAutofit/>
          </a:bodyPr>
          <a:lstStyle>
            <a:lvl1pPr>
              <a:lnSpc>
                <a:spcPts val="2800"/>
              </a:lnSpc>
              <a:defRPr/>
            </a:lvl1pPr>
            <a:lvl2pPr>
              <a:lnSpc>
                <a:spcPts val="25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800"/>
              </a:lnSpc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4" name="Afbeelding 3" descr="baseline UZA-J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54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slide_hoofd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00510_PPT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2209800"/>
            <a:ext cx="7620000" cy="3733800"/>
          </a:xfr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235034"/>
            <a:ext cx="7620000" cy="973776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051"/>
            <a:ext cx="7620000" cy="885825"/>
          </a:xfrm>
        </p:spPr>
        <p:txBody>
          <a:bodyPr lIns="0" tIns="0" rIns="0" bIns="0">
            <a:normAutofit/>
          </a:bodyPr>
          <a:lstStyle>
            <a:lvl1pPr algn="l">
              <a:defRPr lang="nl-BE" sz="23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8" name="Afbeelding 7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6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slide_hoofd_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20100510_PPT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2590800" cy="3962400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1700"/>
            </a:lvl1pPr>
            <a:lvl2pPr>
              <a:lnSpc>
                <a:spcPts val="2500"/>
              </a:lnSpc>
              <a:defRPr sz="1700"/>
            </a:lvl2pPr>
            <a:lvl3pPr>
              <a:lnSpc>
                <a:spcPts val="2200"/>
              </a:lnSpc>
              <a:defRPr sz="1700"/>
            </a:lvl3pPr>
            <a:lvl4pPr>
              <a:lnSpc>
                <a:spcPts val="2800"/>
              </a:lnSpc>
              <a:defRPr sz="1700"/>
            </a:lvl4pPr>
            <a:lvl5pPr>
              <a:lnSpc>
                <a:spcPts val="2800"/>
              </a:lnSpc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3124200" y="1219200"/>
            <a:ext cx="2590800" cy="63976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3124200" y="1905000"/>
            <a:ext cx="2590800" cy="3951288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1700"/>
            </a:lvl1pPr>
            <a:lvl2pPr>
              <a:lnSpc>
                <a:spcPts val="2500"/>
              </a:lnSpc>
              <a:defRPr sz="1700"/>
            </a:lvl2pPr>
            <a:lvl3pPr>
              <a:lnSpc>
                <a:spcPts val="2200"/>
              </a:lnSpc>
              <a:defRPr sz="1700"/>
            </a:lvl3pPr>
            <a:lvl4pPr>
              <a:lnSpc>
                <a:spcPts val="2800"/>
              </a:lnSpc>
              <a:defRPr sz="1700"/>
            </a:lvl4pPr>
            <a:lvl5pPr>
              <a:lnSpc>
                <a:spcPts val="2800"/>
              </a:lnSpc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5791200" y="1219200"/>
            <a:ext cx="2590800" cy="63976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5791200" y="1905000"/>
            <a:ext cx="2590800" cy="3951288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1700"/>
            </a:lvl1pPr>
            <a:lvl2pPr>
              <a:lnSpc>
                <a:spcPts val="2500"/>
              </a:lnSpc>
              <a:defRPr sz="1700"/>
            </a:lvl2pPr>
            <a:lvl3pPr>
              <a:lnSpc>
                <a:spcPts val="2200"/>
              </a:lnSpc>
              <a:defRPr sz="1700"/>
            </a:lvl3pPr>
            <a:lvl4pPr>
              <a:lnSpc>
                <a:spcPts val="2800"/>
              </a:lnSpc>
              <a:defRPr sz="1700"/>
            </a:lvl4pPr>
            <a:lvl5pPr>
              <a:lnSpc>
                <a:spcPts val="2800"/>
              </a:lnSpc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-7051"/>
            <a:ext cx="7620000" cy="885825"/>
          </a:xfrm>
        </p:spPr>
        <p:txBody>
          <a:bodyPr lIns="0" tIns="0" rIns="0" bIns="0">
            <a:normAutofit/>
          </a:bodyPr>
          <a:lstStyle>
            <a:lvl1pPr algn="l">
              <a:defRPr lang="nl-BE" sz="23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2590800" cy="63976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pic>
        <p:nvPicPr>
          <p:cNvPr id="13" name="Afbeelding 12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8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ussenslide_2_kolomm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00510_PPT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3733800" cy="4495800"/>
          </a:xfrm>
        </p:spPr>
        <p:txBody>
          <a:bodyPr/>
          <a:lstStyle>
            <a:lvl1pPr>
              <a:lnSpc>
                <a:spcPts val="2800"/>
              </a:lnSpc>
              <a:defRPr/>
            </a:lvl1pPr>
            <a:lvl2pPr>
              <a:lnSpc>
                <a:spcPts val="25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800"/>
              </a:lnSpc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43400" y="1219200"/>
            <a:ext cx="3733800" cy="4495800"/>
          </a:xfrm>
        </p:spPr>
        <p:txBody>
          <a:bodyPr/>
          <a:lstStyle>
            <a:lvl1pPr>
              <a:lnSpc>
                <a:spcPts val="2800"/>
              </a:lnSpc>
              <a:defRPr/>
            </a:lvl1pPr>
            <a:lvl2pPr>
              <a:lnSpc>
                <a:spcPts val="25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800"/>
              </a:lnSpc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051"/>
            <a:ext cx="7620000" cy="885825"/>
          </a:xfrm>
        </p:spPr>
        <p:txBody>
          <a:bodyPr lIns="0" tIns="0" rIns="0" bIns="0">
            <a:normAutofit/>
          </a:bodyPr>
          <a:lstStyle>
            <a:lvl1pPr algn="l">
              <a:defRPr lang="nl-BE" sz="23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7" name="Afbeelding 6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31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slide_hoofd_inhoud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00510_PPT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1219200"/>
            <a:ext cx="441960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3733800" cy="4495800"/>
          </a:xfrm>
        </p:spPr>
        <p:txBody>
          <a:bodyPr/>
          <a:lstStyle>
            <a:lvl1pPr>
              <a:lnSpc>
                <a:spcPts val="2800"/>
              </a:lnSpc>
              <a:defRPr/>
            </a:lvl1pPr>
            <a:lvl2pPr>
              <a:lnSpc>
                <a:spcPts val="25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800"/>
              </a:lnSpc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7051"/>
            <a:ext cx="7620000" cy="885825"/>
          </a:xfrm>
        </p:spPr>
        <p:txBody>
          <a:bodyPr lIns="0" tIns="0" rIns="0" bIns="0">
            <a:normAutofit/>
          </a:bodyPr>
          <a:lstStyle>
            <a:lvl1pPr algn="l">
              <a:defRPr lang="nl-BE" sz="23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7" name="Afbeelding 6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30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00510_PPT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8"/>
            <a:ext cx="7620000" cy="885825"/>
          </a:xfrm>
        </p:spPr>
        <p:txBody>
          <a:bodyPr lIns="0" tIns="0" rIns="0" bIns="0">
            <a:normAutofit/>
          </a:bodyPr>
          <a:lstStyle>
            <a:lvl1pPr algn="l">
              <a:defRPr lang="nl-BE" sz="23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7620000" cy="4876800"/>
          </a:xfrm>
        </p:spPr>
        <p:txBody>
          <a:bodyPr lIns="0" tIns="0" rIns="0" bIns="0">
            <a:normAutofit/>
          </a:bodyPr>
          <a:lstStyle>
            <a:lvl1pPr>
              <a:lnSpc>
                <a:spcPts val="8400"/>
              </a:lnSpc>
              <a:buNone/>
              <a:defRPr sz="8400"/>
            </a:lvl1pPr>
            <a:lvl2pPr>
              <a:lnSpc>
                <a:spcPts val="25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800"/>
              </a:lnSpc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pic>
        <p:nvPicPr>
          <p:cNvPr id="6" name="Afbeelding 5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9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931C-25BA-4105-B036-1FA126AF3538}" type="datetimeFigureOut">
              <a:rPr lang="nl-NL"/>
              <a:pPr>
                <a:defRPr/>
              </a:pPr>
              <a:t>20-2-2020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CD82-213A-4072-B5D1-7622C86063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761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ED58-BBD0-4172-87C3-094680DEAF55}" type="datetimeFigureOut">
              <a:rPr lang="nl-NL"/>
              <a:pPr>
                <a:defRPr/>
              </a:pPr>
              <a:t>20-2-2020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7F54-814F-44E9-ACD1-FBA0D7A75E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717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3CE0-C5CF-4D47-9F60-20DB4F3F4809}" type="datetimeFigureOut">
              <a:rPr lang="nl-NL"/>
              <a:pPr>
                <a:defRPr/>
              </a:pPr>
              <a:t>20-2-2020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5408-2A0F-462D-9657-0A07BA44A6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01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ecretaress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10" name="Afbeelding 9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7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vp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7" name="Afbeelding 6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5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nesthes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9" name="Afbeelding 8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7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r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9" name="Afbeelding 8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0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a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9" name="Afbeelding 8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4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nuclea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9" name="Afbeelding 8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3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neonat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4648200" cy="16002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4648200" cy="1524000"/>
          </a:xfrm>
        </p:spPr>
        <p:txBody>
          <a:bodyPr lIns="0" tIns="0" rIns="0" bIns="0" anchor="b" anchorCtr="0"/>
          <a:lstStyle>
            <a:lvl1pPr algn="l">
              <a:lnSpc>
                <a:spcPts val="3700"/>
              </a:lnSpc>
              <a:defRPr lang="nl-BE" sz="3700" b="1" baseline="0" smtClean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Title</a:t>
            </a:r>
            <a:endParaRPr lang="nl-BE" dirty="0"/>
          </a:p>
        </p:txBody>
      </p:sp>
      <p:pic>
        <p:nvPicPr>
          <p:cNvPr id="7" name="Afbeelding 6" descr="baseline UZA-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8048"/>
            <a:ext cx="914400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8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749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800"/>
        </a:lnSpc>
        <a:spcBef>
          <a:spcPct val="20000"/>
        </a:spcBef>
        <a:buClr>
          <a:srgbClr val="AF0039"/>
        </a:buClr>
        <a:buFont typeface="Arial" pitchFamily="34" charset="0"/>
        <a:buChar char="•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90563" indent="-346075" algn="l" defTabSz="914400" rtl="0" eaLnBrk="1" latinLnBrk="0" hangingPunct="1">
        <a:lnSpc>
          <a:spcPts val="2500"/>
        </a:lnSpc>
        <a:spcBef>
          <a:spcPct val="20000"/>
        </a:spcBef>
        <a:buClr>
          <a:srgbClr val="798FA4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27113" indent="-336550" algn="l" defTabSz="914400" rtl="0" eaLnBrk="1" latinLnBrk="0" hangingPunct="1">
        <a:lnSpc>
          <a:spcPts val="2200"/>
        </a:lnSpc>
        <a:spcBef>
          <a:spcPct val="20000"/>
        </a:spcBef>
        <a:buClr>
          <a:srgbClr val="DE9515"/>
        </a:buClr>
        <a:buSzPct val="100000"/>
        <a:buFont typeface="Arial" pitchFamily="34" charset="0"/>
        <a:buChar char="•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16038" indent="-288925" algn="l" defTabSz="914400" rtl="0" eaLnBrk="1" latinLnBrk="0" hangingPunct="1">
        <a:spcBef>
          <a:spcPct val="20000"/>
        </a:spcBef>
        <a:buClr>
          <a:srgbClr val="A0BF35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60525" indent="-344488" algn="l" defTabSz="914400" rtl="0" eaLnBrk="1" latinLnBrk="0" hangingPunct="1">
        <a:spcBef>
          <a:spcPct val="20000"/>
        </a:spcBef>
        <a:buClr>
          <a:srgbClr val="0189C7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9600" y="4437112"/>
            <a:ext cx="4648200" cy="1008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/>
              <a:t>Joris Verlooy</a:t>
            </a:r>
            <a:endParaRPr lang="nl-NL" dirty="0"/>
          </a:p>
        </p:txBody>
      </p:sp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09600" y="2708920"/>
            <a:ext cx="46482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 smtClean="0"/>
              <a:t>Urgenties </a:t>
            </a:r>
            <a:br>
              <a:rPr lang="nl-BE" dirty="0" smtClean="0"/>
            </a:br>
            <a:r>
              <a:rPr lang="nl-BE" dirty="0" smtClean="0"/>
              <a:t>in de pediatrische hemato-oncologie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 smtClean="0"/>
              <a:t>Echte medische urgenties in pediatrische oncologie: </a:t>
            </a:r>
            <a:r>
              <a:rPr lang="nl-BE" dirty="0"/>
              <a:t>@ diagnosis</a:t>
            </a:r>
            <a:endParaRPr lang="nl-NL" dirty="0"/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827584" y="1484784"/>
            <a:ext cx="7560840" cy="4458816"/>
          </a:xfrm>
        </p:spPr>
        <p:txBody>
          <a:bodyPr/>
          <a:lstStyle/>
          <a:p>
            <a:pPr eaLnBrk="1" hangingPunct="1"/>
            <a:r>
              <a:rPr lang="nl-BE" b="1" dirty="0" smtClean="0"/>
              <a:t>Mediastinale massa / </a:t>
            </a:r>
            <a:r>
              <a:rPr lang="nl-BE" b="1" dirty="0"/>
              <a:t>vena </a:t>
            </a:r>
            <a:r>
              <a:rPr lang="nl-BE" b="1" dirty="0" smtClean="0"/>
              <a:t>cava superior syndroom</a:t>
            </a:r>
          </a:p>
          <a:p>
            <a:pPr eaLnBrk="1" hangingPunct="1"/>
            <a:endParaRPr lang="nl-BE" dirty="0"/>
          </a:p>
          <a:p>
            <a:pPr lvl="1" eaLnBrk="1" hangingPunct="1">
              <a:lnSpc>
                <a:spcPct val="100000"/>
              </a:lnSpc>
            </a:pPr>
            <a:r>
              <a:rPr lang="nl-BE" dirty="0" smtClean="0"/>
              <a:t>Hoest, dyspnoe, dysfagie, </a:t>
            </a:r>
            <a:r>
              <a:rPr lang="nl-BE" dirty="0" err="1" smtClean="0"/>
              <a:t>orthopnoe</a:t>
            </a:r>
            <a:r>
              <a:rPr lang="nl-BE" dirty="0" smtClean="0"/>
              <a:t>, </a:t>
            </a:r>
            <a:r>
              <a:rPr lang="nl-BE" dirty="0" err="1" smtClean="0"/>
              <a:t>wheezing</a:t>
            </a:r>
            <a:r>
              <a:rPr lang="nl-BE" dirty="0" smtClean="0"/>
              <a:t>, heesheid, faciaal oedeem, pijn op de borst</a:t>
            </a:r>
            <a:endParaRPr lang="nl-BE" dirty="0"/>
          </a:p>
          <a:p>
            <a:pPr lvl="1" eaLnBrk="1" hangingPunct="1">
              <a:lnSpc>
                <a:spcPct val="150000"/>
              </a:lnSpc>
            </a:pPr>
            <a:r>
              <a:rPr lang="nl-BE" dirty="0" smtClean="0"/>
              <a:t>RX thorax!</a:t>
            </a:r>
            <a:endParaRPr lang="nl-BE" dirty="0"/>
          </a:p>
          <a:p>
            <a:pPr lvl="1" eaLnBrk="1" hangingPunct="1">
              <a:lnSpc>
                <a:spcPct val="150000"/>
              </a:lnSpc>
            </a:pPr>
            <a:r>
              <a:rPr lang="nl-BE" dirty="0" smtClean="0"/>
              <a:t>Pleurale effusie: </a:t>
            </a:r>
            <a:r>
              <a:rPr lang="nl-BE" dirty="0"/>
              <a:t>Diagnosis? </a:t>
            </a:r>
          </a:p>
          <a:p>
            <a:pPr lvl="1" eaLnBrk="1" hangingPunct="1">
              <a:lnSpc>
                <a:spcPct val="150000"/>
              </a:lnSpc>
            </a:pPr>
            <a:r>
              <a:rPr lang="nl-BE" dirty="0" smtClean="0"/>
              <a:t>Anesthesie risico inschatten !!</a:t>
            </a:r>
            <a:endParaRPr lang="nl-BE" dirty="0"/>
          </a:p>
          <a:p>
            <a:pPr lvl="1" eaLnBrk="1" hangingPunct="1">
              <a:lnSpc>
                <a:spcPct val="150000"/>
              </a:lnSpc>
            </a:pPr>
            <a:r>
              <a:rPr lang="nl-BE" dirty="0"/>
              <a:t>ALL, </a:t>
            </a:r>
            <a:r>
              <a:rPr lang="nl-BE" dirty="0" err="1" smtClean="0"/>
              <a:t>lymphoma</a:t>
            </a:r>
            <a:r>
              <a:rPr lang="nl-BE" dirty="0" smtClean="0"/>
              <a:t>, (</a:t>
            </a:r>
            <a:r>
              <a:rPr lang="nl-BE" dirty="0" err="1" smtClean="0"/>
              <a:t>evt</a:t>
            </a:r>
            <a:r>
              <a:rPr lang="nl-BE" dirty="0" smtClean="0"/>
              <a:t> </a:t>
            </a:r>
            <a:r>
              <a:rPr lang="nl-BE" dirty="0" err="1" smtClean="0"/>
              <a:t>germ</a:t>
            </a:r>
            <a:r>
              <a:rPr lang="nl-BE" dirty="0" smtClean="0"/>
              <a:t> </a:t>
            </a:r>
            <a:r>
              <a:rPr lang="nl-BE" dirty="0"/>
              <a:t>cell tumor, neuroblastoma)</a:t>
            </a:r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Elena, </a:t>
            </a:r>
            <a:r>
              <a:rPr lang="nl-BE" dirty="0"/>
              <a:t>6 </a:t>
            </a:r>
            <a:r>
              <a:rPr lang="nl-BE" dirty="0" smtClean="0"/>
              <a:t>jaar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187624" y="1600200"/>
            <a:ext cx="7041976" cy="4343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Torticollis 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Hoofdpijn (toenemend)</a:t>
            </a:r>
            <a:r>
              <a:rPr lang="nl-BE" dirty="0"/>
              <a:t> </a:t>
            </a:r>
            <a:r>
              <a:rPr lang="nl-BE" dirty="0" smtClean="0"/>
              <a:t>sinds 3 weken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 smtClean="0"/>
              <a:t>Braken (ochtend)  sinds 3 dagen</a:t>
            </a:r>
            <a:endParaRPr lang="nl-BE" dirty="0"/>
          </a:p>
          <a:p>
            <a:pPr>
              <a:lnSpc>
                <a:spcPct val="100000"/>
              </a:lnSpc>
            </a:pPr>
            <a:r>
              <a:rPr lang="nl-BE" dirty="0" smtClean="0"/>
              <a:t>KO: n. </a:t>
            </a:r>
            <a:r>
              <a:rPr lang="nl-BE" dirty="0" err="1" smtClean="0"/>
              <a:t>abducens</a:t>
            </a:r>
            <a:r>
              <a:rPr lang="nl-BE" dirty="0" smtClean="0"/>
              <a:t> verlamming links  (6e craniale zenuw) 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 smtClean="0"/>
              <a:t>CT</a:t>
            </a:r>
            <a:r>
              <a:rPr lang="nl-BE" dirty="0"/>
              <a:t> </a:t>
            </a:r>
            <a:r>
              <a:rPr lang="nl-BE" dirty="0" smtClean="0"/>
              <a:t>schedel/hersenen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http://www.medandlife.ro/assets/images/Vol1no2/reviews/ciurea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27510"/>
            <a:ext cx="4608512" cy="511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BE" dirty="0"/>
              <a:t>Echte medische urgenties in pediatrische oncologie: @ diagnosis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827584" y="1412776"/>
            <a:ext cx="7776864" cy="453082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Intracraniële hypertensie:</a:t>
            </a:r>
            <a:endParaRPr lang="nl-BE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 smtClean="0"/>
              <a:t>Hoofdpijn, (ochtend) braken, lethargie, gedragsveranderingen</a:t>
            </a:r>
            <a:endParaRPr lang="nl-BE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 smtClean="0"/>
              <a:t>Triade van </a:t>
            </a:r>
            <a:r>
              <a:rPr lang="nl-BE" dirty="0" err="1" smtClean="0"/>
              <a:t>Cushing</a:t>
            </a:r>
            <a:r>
              <a:rPr lang="nl-BE" dirty="0" smtClean="0"/>
              <a:t>? </a:t>
            </a:r>
            <a:endParaRPr lang="nl-BE" dirty="0"/>
          </a:p>
          <a:p>
            <a:pPr marL="690563" lvl="2" indent="0">
              <a:buNone/>
              <a:defRPr/>
            </a:pPr>
            <a:r>
              <a:rPr lang="nl-BE" dirty="0" smtClean="0"/>
              <a:t>	hypertensie - onregelmatige AH</a:t>
            </a:r>
            <a:r>
              <a:rPr lang="nl-BE" dirty="0"/>
              <a:t> </a:t>
            </a:r>
            <a:r>
              <a:rPr lang="nl-BE" dirty="0" smtClean="0"/>
              <a:t>-  bradycardie (= laat fenomeen !!)</a:t>
            </a:r>
            <a:endParaRPr lang="nl-BE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 smtClean="0"/>
              <a:t>Dysfuncties van craniale zenuwen?</a:t>
            </a:r>
            <a:endParaRPr lang="nl-BE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/>
              <a:t>C</a:t>
            </a:r>
            <a:r>
              <a:rPr lang="nl-BE" dirty="0" smtClean="0"/>
              <a:t>onvulsies?</a:t>
            </a:r>
            <a:endParaRPr lang="nl-BE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nl-BE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nl-BE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 smtClean="0"/>
              <a:t>&gt; beeldvorming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nl-BE" dirty="0"/>
              <a:t>&gt; </a:t>
            </a:r>
            <a:r>
              <a:rPr lang="nl-BE" dirty="0" smtClean="0"/>
              <a:t>corticosteroïden, vocht restrictie </a:t>
            </a:r>
            <a:r>
              <a:rPr lang="nl-BE" dirty="0"/>
              <a:t>(</a:t>
            </a:r>
            <a:r>
              <a:rPr lang="nl-BE" dirty="0" err="1"/>
              <a:t>mannitol</a:t>
            </a:r>
            <a:r>
              <a:rPr lang="nl-BE" dirty="0"/>
              <a:t>?)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/>
              <a:t>&gt; </a:t>
            </a:r>
            <a:r>
              <a:rPr lang="nl-BE" dirty="0" smtClean="0"/>
              <a:t>urgente heelkunde?</a:t>
            </a:r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Billy, 9 mo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259632" y="1628800"/>
            <a:ext cx="6969968" cy="4314800"/>
          </a:xfrm>
        </p:spPr>
        <p:txBody>
          <a:bodyPr/>
          <a:lstStyle/>
          <a:p>
            <a:r>
              <a:rPr lang="nl-BE" dirty="0" smtClean="0"/>
              <a:t>koorts, voedingsproblemen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KO: grote abdominale massa, asymmetrische reflexen </a:t>
            </a:r>
            <a:r>
              <a:rPr lang="nl-BE" dirty="0" err="1" smtClean="0"/>
              <a:t>thv</a:t>
            </a:r>
            <a:r>
              <a:rPr lang="nl-BE" dirty="0" smtClean="0"/>
              <a:t> OL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r</a:t>
            </a:r>
            <a:r>
              <a:rPr lang="nl-BE" dirty="0" smtClean="0"/>
              <a:t>adiologie: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0" y="1978"/>
            <a:ext cx="9036496" cy="885825"/>
          </a:xfrm>
        </p:spPr>
        <p:txBody>
          <a:bodyPr>
            <a:normAutofit/>
          </a:bodyPr>
          <a:lstStyle/>
          <a:p>
            <a:r>
              <a:rPr lang="nl-BE" sz="2400" dirty="0"/>
              <a:t>Echte medische urgenties in pediatrische oncologie: </a:t>
            </a:r>
            <a:r>
              <a:rPr lang="nl-BE" sz="2400" dirty="0" smtClean="0"/>
              <a:t>@diagnosis</a:t>
            </a:r>
            <a:endParaRPr lang="nl-NL" sz="2400" dirty="0"/>
          </a:p>
        </p:txBody>
      </p:sp>
      <p:sp>
        <p:nvSpPr>
          <p:cNvPr id="12292" name="Tijdelijke aanduiding voor tekst 6"/>
          <p:cNvSpPr>
            <a:spLocks noGrp="1"/>
          </p:cNvSpPr>
          <p:nvPr>
            <p:ph type="body" sz="half" idx="4294967295"/>
          </p:nvPr>
        </p:nvSpPr>
        <p:spPr>
          <a:xfrm>
            <a:off x="468311" y="1412776"/>
            <a:ext cx="4030937" cy="4691063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nl-BE" sz="2400" dirty="0" smtClean="0"/>
              <a:t>Compressie v </a:t>
            </a:r>
            <a:r>
              <a:rPr lang="nl-BE" sz="2400" dirty="0" err="1" smtClean="0"/>
              <a:t>ruggemerg</a:t>
            </a:r>
            <a:endParaRPr lang="nl-BE" sz="2400" dirty="0" smtClean="0"/>
          </a:p>
          <a:p>
            <a:pPr eaLnBrk="1" hangingPunct="1">
              <a:buFont typeface="Arial" charset="0"/>
              <a:buChar char="•"/>
            </a:pPr>
            <a:endParaRPr lang="nl-BE" sz="2400" dirty="0"/>
          </a:p>
          <a:p>
            <a:pPr lvl="1" eaLnBrk="1" hangingPunct="1">
              <a:buFont typeface="Arial" charset="0"/>
              <a:buChar char="•"/>
            </a:pPr>
            <a:r>
              <a:rPr lang="nl-BE" sz="2000" dirty="0" smtClean="0"/>
              <a:t>CZS </a:t>
            </a:r>
            <a:r>
              <a:rPr lang="nl-BE" sz="2000" dirty="0"/>
              <a:t>tumor vs. extra-axial mass (</a:t>
            </a:r>
            <a:r>
              <a:rPr lang="nl-BE" sz="2000" dirty="0" err="1" smtClean="0"/>
              <a:t>neuroblastoma</a:t>
            </a:r>
            <a:r>
              <a:rPr lang="nl-BE" sz="2000" dirty="0" smtClean="0"/>
              <a:t> !)</a:t>
            </a:r>
          </a:p>
          <a:p>
            <a:pPr lvl="1" eaLnBrk="1" hangingPunct="1">
              <a:buFont typeface="Arial" charset="0"/>
              <a:buChar char="•"/>
            </a:pPr>
            <a:endParaRPr lang="nl-BE" sz="2000" dirty="0"/>
          </a:p>
          <a:p>
            <a:pPr lvl="1" eaLnBrk="1" hangingPunct="1">
              <a:buFont typeface="Arial" charset="0"/>
              <a:buChar char="•"/>
            </a:pPr>
            <a:r>
              <a:rPr lang="nl-BE" sz="2000" dirty="0" smtClean="0"/>
              <a:t>Focale neurologische bevindingen !!</a:t>
            </a:r>
          </a:p>
          <a:p>
            <a:pPr lvl="1" eaLnBrk="1" hangingPunct="1">
              <a:buFont typeface="Arial" charset="0"/>
              <a:buChar char="•"/>
            </a:pPr>
            <a:endParaRPr lang="nl-BE" sz="2000" dirty="0"/>
          </a:p>
          <a:p>
            <a:pPr lvl="1" eaLnBrk="1" hangingPunct="1">
              <a:buFont typeface="Arial" charset="0"/>
              <a:buChar char="•"/>
            </a:pPr>
            <a:r>
              <a:rPr lang="nl-BE" dirty="0" smtClean="0"/>
              <a:t>Beeldvorming</a:t>
            </a:r>
            <a:r>
              <a:rPr lang="nl-BE" sz="2000" dirty="0" smtClean="0"/>
              <a:t> </a:t>
            </a:r>
          </a:p>
          <a:p>
            <a:pPr lvl="1" eaLnBrk="1" hangingPunct="1">
              <a:buFont typeface="Arial" charset="0"/>
              <a:buChar char="•"/>
            </a:pPr>
            <a:endParaRPr lang="nl-BE" sz="2000" dirty="0"/>
          </a:p>
          <a:p>
            <a:pPr lvl="1" eaLnBrk="1" hangingPunct="1">
              <a:buFont typeface="Arial" charset="0"/>
              <a:buChar char="•"/>
            </a:pPr>
            <a:r>
              <a:rPr lang="nl-BE" sz="2000" dirty="0" smtClean="0"/>
              <a:t>Steroïden </a:t>
            </a:r>
            <a:r>
              <a:rPr lang="nl-BE" sz="2000" dirty="0"/>
              <a:t>– </a:t>
            </a:r>
            <a:r>
              <a:rPr lang="nl-BE" sz="2000" dirty="0" smtClean="0"/>
              <a:t>urgente neurochirurgische interventie?</a:t>
            </a:r>
            <a:endParaRPr lang="nl-NL" sz="2000" dirty="0"/>
          </a:p>
          <a:p>
            <a:pPr eaLnBrk="1" hangingPunct="1"/>
            <a:endParaRPr lang="nl-BE" dirty="0"/>
          </a:p>
        </p:txBody>
      </p:sp>
      <p:pic>
        <p:nvPicPr>
          <p:cNvPr id="12293" name="Picture 2" descr="http://ep.bmj.com/content/95/2/47/F5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249" y="2564904"/>
            <a:ext cx="4362176" cy="327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Josh, 4 </a:t>
            </a:r>
            <a:r>
              <a:rPr lang="nl-BE" dirty="0" smtClean="0"/>
              <a:t>jaar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4294967295"/>
          </p:nvPr>
        </p:nvSpPr>
        <p:spPr>
          <a:xfrm>
            <a:off x="971600" y="1556792"/>
            <a:ext cx="7258000" cy="4386808"/>
          </a:xfrm>
        </p:spPr>
        <p:txBody>
          <a:bodyPr/>
          <a:lstStyle/>
          <a:p>
            <a:r>
              <a:rPr lang="nl-BE" dirty="0" smtClean="0"/>
              <a:t>koorts, bleekheid, vermoeidheid sinds </a:t>
            </a:r>
            <a:r>
              <a:rPr lang="nl-BE" dirty="0"/>
              <a:t>1 </a:t>
            </a:r>
            <a:r>
              <a:rPr lang="nl-BE" dirty="0" err="1" smtClean="0"/>
              <a:t>wk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slaperigheid en dyspnoe sinds 1d</a:t>
            </a:r>
          </a:p>
          <a:p>
            <a:endParaRPr lang="nl-BE" dirty="0"/>
          </a:p>
          <a:p>
            <a:r>
              <a:rPr lang="nl-BE" dirty="0" smtClean="0"/>
              <a:t>KO: </a:t>
            </a:r>
            <a:r>
              <a:rPr lang="nl-BE" dirty="0" err="1" smtClean="0"/>
              <a:t>lymphadenopathie</a:t>
            </a:r>
            <a:r>
              <a:rPr lang="nl-BE" dirty="0" smtClean="0"/>
              <a:t> </a:t>
            </a:r>
            <a:r>
              <a:rPr lang="nl-BE" dirty="0"/>
              <a:t>+++, </a:t>
            </a:r>
            <a:r>
              <a:rPr lang="nl-BE" dirty="0" smtClean="0"/>
              <a:t>verspreide </a:t>
            </a:r>
            <a:r>
              <a:rPr lang="nl-BE" dirty="0" err="1"/>
              <a:t>petechiae</a:t>
            </a:r>
            <a:r>
              <a:rPr lang="nl-BE" dirty="0"/>
              <a:t>, </a:t>
            </a:r>
            <a:r>
              <a:rPr lang="nl-BE" dirty="0" smtClean="0"/>
              <a:t>bleek, </a:t>
            </a:r>
            <a:r>
              <a:rPr lang="nl-BE" dirty="0" err="1"/>
              <a:t>wheezing</a:t>
            </a:r>
            <a:r>
              <a:rPr lang="nl-BE" dirty="0"/>
              <a:t>, </a:t>
            </a:r>
            <a:r>
              <a:rPr lang="nl-BE" dirty="0" smtClean="0"/>
              <a:t>tachycardie</a:t>
            </a:r>
          </a:p>
          <a:p>
            <a:endParaRPr lang="nl-BE" dirty="0"/>
          </a:p>
          <a:p>
            <a:r>
              <a:rPr lang="nl-BE" dirty="0" smtClean="0"/>
              <a:t>Bloedanalyse: </a:t>
            </a:r>
            <a:r>
              <a:rPr lang="nl-BE" dirty="0" err="1" smtClean="0"/>
              <a:t>Hb</a:t>
            </a:r>
            <a:r>
              <a:rPr lang="nl-BE" dirty="0" smtClean="0"/>
              <a:t> </a:t>
            </a:r>
            <a:r>
              <a:rPr lang="nl-BE" dirty="0"/>
              <a:t>6,4 g/dl, </a:t>
            </a:r>
            <a:r>
              <a:rPr lang="nl-BE" dirty="0" smtClean="0"/>
              <a:t>367.000 </a:t>
            </a:r>
            <a:r>
              <a:rPr lang="nl-BE" dirty="0" err="1"/>
              <a:t>wbc</a:t>
            </a:r>
            <a:r>
              <a:rPr lang="nl-BE" dirty="0"/>
              <a:t>/µl (&gt;95% </a:t>
            </a:r>
            <a:r>
              <a:rPr lang="nl-BE" dirty="0" err="1"/>
              <a:t>blasts</a:t>
            </a:r>
            <a:r>
              <a:rPr lang="nl-BE" dirty="0"/>
              <a:t>), </a:t>
            </a:r>
            <a:r>
              <a:rPr lang="nl-BE" dirty="0" smtClean="0"/>
              <a:t>23.000 </a:t>
            </a:r>
            <a:r>
              <a:rPr lang="nl-BE" dirty="0" err="1"/>
              <a:t>plts</a:t>
            </a:r>
            <a:r>
              <a:rPr lang="nl-BE" dirty="0"/>
              <a:t>/µl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http://www.nejm.org/na102/home/ACS/publisher/mms/journals/content/nejm/2003/nejm_2003.349.issue-8/nejmicm010149/production/images/large/nejmicm010149_f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557338"/>
            <a:ext cx="59245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BE" dirty="0"/>
              <a:t>Echte medische urgenties in pediatrische oncologie: @ diagnosis</a:t>
            </a:r>
            <a:endParaRPr lang="nl-NL" dirty="0"/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899592" y="1340768"/>
            <a:ext cx="7330008" cy="4602832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 err="1" smtClean="0"/>
              <a:t>Hyperleukocytosis</a:t>
            </a:r>
            <a:endParaRPr lang="nl-BE" dirty="0" smtClean="0"/>
          </a:p>
          <a:p>
            <a:pPr marL="0" indent="0" eaLnBrk="1" hangingPunct="1">
              <a:buNone/>
            </a:pPr>
            <a:endParaRPr lang="nl-BE" dirty="0"/>
          </a:p>
          <a:p>
            <a:pPr lvl="1" eaLnBrk="1" hangingPunct="1"/>
            <a:r>
              <a:rPr lang="nl-BE" dirty="0"/>
              <a:t>h</a:t>
            </a:r>
            <a:r>
              <a:rPr lang="nl-BE" dirty="0" smtClean="0"/>
              <a:t>yperviscositeit tgv vocht dynamica </a:t>
            </a:r>
          </a:p>
          <a:p>
            <a:pPr marL="690563" lvl="2" indent="0">
              <a:buNone/>
            </a:pPr>
            <a:r>
              <a:rPr lang="nl-BE" dirty="0" smtClean="0"/>
              <a:t>	(grote </a:t>
            </a:r>
            <a:r>
              <a:rPr lang="nl-BE" dirty="0"/>
              <a:t>AML </a:t>
            </a:r>
            <a:r>
              <a:rPr lang="nl-BE" dirty="0" err="1" smtClean="0"/>
              <a:t>blasten</a:t>
            </a:r>
            <a:r>
              <a:rPr lang="nl-BE" dirty="0" smtClean="0"/>
              <a:t> </a:t>
            </a:r>
            <a:r>
              <a:rPr lang="nl-BE" dirty="0"/>
              <a:t>&gt; </a:t>
            </a:r>
            <a:r>
              <a:rPr lang="nl-BE" dirty="0" smtClean="0"/>
              <a:t>kleine ALL </a:t>
            </a:r>
            <a:r>
              <a:rPr lang="nl-BE" dirty="0" err="1" smtClean="0"/>
              <a:t>blasten</a:t>
            </a:r>
            <a:r>
              <a:rPr lang="nl-BE" dirty="0" smtClean="0"/>
              <a:t>)</a:t>
            </a:r>
          </a:p>
          <a:p>
            <a:pPr marL="690563" lvl="2" indent="0">
              <a:buNone/>
            </a:pPr>
            <a:endParaRPr lang="nl-BE" dirty="0"/>
          </a:p>
          <a:p>
            <a:pPr lvl="1" eaLnBrk="1" hangingPunct="1"/>
            <a:r>
              <a:rPr lang="nl-BE" dirty="0"/>
              <a:t>r</a:t>
            </a:r>
            <a:r>
              <a:rPr lang="nl-BE" dirty="0" smtClean="0"/>
              <a:t>espiratoire </a:t>
            </a:r>
            <a:r>
              <a:rPr lang="nl-BE" dirty="0" err="1" smtClean="0"/>
              <a:t>distress</a:t>
            </a:r>
            <a:r>
              <a:rPr lang="nl-BE" dirty="0"/>
              <a:t> </a:t>
            </a:r>
            <a:r>
              <a:rPr lang="nl-BE" dirty="0" smtClean="0"/>
              <a:t>en/of verandering bewustzijn ?</a:t>
            </a:r>
          </a:p>
          <a:p>
            <a:pPr lvl="1" eaLnBrk="1" hangingPunct="1"/>
            <a:endParaRPr lang="nl-BE" dirty="0"/>
          </a:p>
          <a:p>
            <a:pPr lvl="1" eaLnBrk="1" hangingPunct="1"/>
            <a:r>
              <a:rPr lang="nl-BE" dirty="0" smtClean="0"/>
              <a:t>bloedvatschade, infiltratie en bloeding </a:t>
            </a:r>
          </a:p>
          <a:p>
            <a:pPr marL="344488" lvl="1" indent="0" eaLnBrk="1" hangingPunct="1">
              <a:buNone/>
            </a:pPr>
            <a:r>
              <a:rPr lang="nl-BE" dirty="0" smtClean="0"/>
              <a:t>	</a:t>
            </a:r>
            <a:r>
              <a:rPr lang="nl-BE" sz="1700" dirty="0" smtClean="0"/>
              <a:t>CZS </a:t>
            </a:r>
            <a:r>
              <a:rPr lang="nl-BE" sz="1700" dirty="0"/>
              <a:t>(retinae), longen, </a:t>
            </a:r>
            <a:r>
              <a:rPr lang="nl-BE" sz="1700" dirty="0" err="1" smtClean="0"/>
              <a:t>priapism</a:t>
            </a:r>
            <a:r>
              <a:rPr lang="nl-BE" sz="1700" dirty="0" smtClean="0"/>
              <a:t> </a:t>
            </a:r>
            <a:endParaRPr lang="nl-BE" dirty="0" smtClean="0"/>
          </a:p>
          <a:p>
            <a:pPr lvl="1" eaLnBrk="1" hangingPunct="1"/>
            <a:endParaRPr lang="nl-BE" dirty="0"/>
          </a:p>
          <a:p>
            <a:pPr lvl="1" eaLnBrk="1" hangingPunct="1"/>
            <a:r>
              <a:rPr lang="nl-BE" dirty="0"/>
              <a:t>(Tumor lysis syndrome ?)</a:t>
            </a:r>
          </a:p>
          <a:p>
            <a:pPr lvl="1" eaLnBrk="1" hangingPunct="1"/>
            <a:endParaRPr lang="nl-BE" dirty="0"/>
          </a:p>
          <a:p>
            <a:pPr lvl="1" eaLnBrk="1" hangingPunct="1"/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500424" cy="3812168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1691680" y="4437112"/>
            <a:ext cx="1296144" cy="36004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373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403D32A-C88F-E343-AA42-E14445B14D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08" y="980728"/>
            <a:ext cx="6156920" cy="5654283"/>
          </a:xfrm>
        </p:spPr>
      </p:pic>
    </p:spTree>
    <p:extLst>
      <p:ext uri="{BB962C8B-B14F-4D97-AF65-F5344CB8AC3E}">
        <p14:creationId xmlns:p14="http://schemas.microsoft.com/office/powerpoint/2010/main" val="5587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Alice, 10 </a:t>
            </a:r>
            <a:r>
              <a:rPr lang="nl-BE" dirty="0" smtClean="0"/>
              <a:t>jaar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259632" y="1556792"/>
            <a:ext cx="6969968" cy="4386808"/>
          </a:xfrm>
        </p:spPr>
        <p:txBody>
          <a:bodyPr/>
          <a:lstStyle/>
          <a:p>
            <a:r>
              <a:rPr lang="nl-BE" dirty="0" err="1" smtClean="0"/>
              <a:t>Ewingsarcoma</a:t>
            </a:r>
            <a:r>
              <a:rPr lang="nl-BE" dirty="0" smtClean="0"/>
              <a:t>  (</a:t>
            </a:r>
            <a:r>
              <a:rPr lang="nl-BE" dirty="0" err="1" smtClean="0"/>
              <a:t>crista</a:t>
            </a:r>
            <a:r>
              <a:rPr lang="nl-BE" dirty="0" smtClean="0"/>
              <a:t> iliaca links)</a:t>
            </a:r>
            <a:endParaRPr lang="nl-BE" dirty="0"/>
          </a:p>
          <a:p>
            <a:r>
              <a:rPr lang="nl-BE" dirty="0" smtClean="0"/>
              <a:t>Koorts en vermoeidheid sinds avond voordien</a:t>
            </a:r>
            <a:endParaRPr lang="nl-BE" dirty="0"/>
          </a:p>
          <a:p>
            <a:r>
              <a:rPr lang="nl-BE" dirty="0" smtClean="0"/>
              <a:t>Laatste </a:t>
            </a:r>
            <a:r>
              <a:rPr lang="nl-BE" dirty="0"/>
              <a:t>chemo 10 </a:t>
            </a:r>
            <a:r>
              <a:rPr lang="nl-BE" dirty="0" smtClean="0"/>
              <a:t>dagen geleden: </a:t>
            </a:r>
          </a:p>
          <a:p>
            <a:pPr marL="0" indent="0">
              <a:buNone/>
            </a:pPr>
            <a:r>
              <a:rPr lang="nl-BE" dirty="0" smtClean="0"/>
              <a:t>	doxorubicine</a:t>
            </a:r>
            <a:r>
              <a:rPr lang="nl-BE" dirty="0"/>
              <a:t>, </a:t>
            </a:r>
            <a:r>
              <a:rPr lang="nl-BE" dirty="0" err="1" smtClean="0"/>
              <a:t>vincristine</a:t>
            </a:r>
            <a:r>
              <a:rPr lang="nl-BE" dirty="0" smtClean="0"/>
              <a:t>, cyclofosfamide </a:t>
            </a:r>
            <a:endParaRPr lang="nl-BE" dirty="0"/>
          </a:p>
          <a:p>
            <a:r>
              <a:rPr lang="nl-BE" dirty="0" smtClean="0"/>
              <a:t>KO: bleekheid, koorts, </a:t>
            </a:r>
            <a:r>
              <a:rPr lang="nl-BE" dirty="0" err="1" smtClean="0"/>
              <a:t>tachypnoe</a:t>
            </a:r>
            <a:r>
              <a:rPr lang="nl-BE" dirty="0" smtClean="0"/>
              <a:t>, </a:t>
            </a:r>
            <a:r>
              <a:rPr lang="nl-BE" dirty="0"/>
              <a:t>tachycardia, </a:t>
            </a:r>
            <a:r>
              <a:rPr lang="nl-BE" dirty="0" smtClean="0"/>
              <a:t>koude extremiteiten,… </a:t>
            </a:r>
            <a:endParaRPr lang="nl-BE" dirty="0"/>
          </a:p>
          <a:p>
            <a:r>
              <a:rPr lang="nl-BE" dirty="0"/>
              <a:t>Lab: 0,1 wbc/µl, </a:t>
            </a:r>
            <a:r>
              <a:rPr lang="nl-BE" dirty="0" err="1"/>
              <a:t>H</a:t>
            </a:r>
            <a:r>
              <a:rPr lang="nl-BE" dirty="0" err="1" smtClean="0"/>
              <a:t>b</a:t>
            </a:r>
            <a:r>
              <a:rPr lang="nl-BE" dirty="0" smtClean="0"/>
              <a:t> </a:t>
            </a:r>
            <a:r>
              <a:rPr lang="nl-BE" dirty="0"/>
              <a:t>6,4 g/dl, </a:t>
            </a:r>
            <a:r>
              <a:rPr lang="nl-BE" dirty="0" smtClean="0"/>
              <a:t>24.000 </a:t>
            </a:r>
            <a:r>
              <a:rPr lang="nl-BE" dirty="0"/>
              <a:t>plts/µl</a:t>
            </a:r>
          </a:p>
          <a:p>
            <a:r>
              <a:rPr lang="nl-BE" dirty="0" smtClean="0"/>
              <a:t>Bloedkweek </a:t>
            </a:r>
            <a:r>
              <a:rPr lang="nl-BE" dirty="0"/>
              <a:t>: S. aureus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0" y="1978"/>
            <a:ext cx="8077200" cy="885825"/>
          </a:xfrm>
        </p:spPr>
        <p:txBody>
          <a:bodyPr>
            <a:normAutofit/>
          </a:bodyPr>
          <a:lstStyle/>
          <a:p>
            <a:r>
              <a:rPr lang="nl-BE" sz="2400" dirty="0"/>
              <a:t>Echte medische urgenties in pediatrische oncologie: 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>@ diagnosis of tijdens therapie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71600" y="1340768"/>
            <a:ext cx="7632848" cy="46028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Koorts en neutropenie</a:t>
            </a:r>
            <a:endParaRPr lang="nl-BE" dirty="0"/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/>
              <a:t>o</a:t>
            </a:r>
            <a:r>
              <a:rPr lang="nl-BE" dirty="0" smtClean="0"/>
              <a:t>nvermogen om infectie te lokaliseren</a:t>
            </a:r>
            <a:endParaRPr lang="nl-BE" dirty="0"/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 smtClean="0"/>
              <a:t>risico op fulminante sepsis</a:t>
            </a:r>
            <a:endParaRPr lang="nl-BE" dirty="0"/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 smtClean="0"/>
              <a:t>bloedkweek (via </a:t>
            </a:r>
            <a:r>
              <a:rPr lang="nl-BE" dirty="0"/>
              <a:t>CVL) (&gt;&gt; </a:t>
            </a:r>
            <a:r>
              <a:rPr lang="nl-BE" dirty="0" smtClean="0"/>
              <a:t>urinekweek, CSV kweek, …)</a:t>
            </a:r>
            <a:endParaRPr lang="nl-BE" dirty="0"/>
          </a:p>
          <a:p>
            <a:pPr lvl="1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nl-BE" dirty="0" smtClean="0"/>
              <a:t>empirisch breed </a:t>
            </a:r>
            <a:r>
              <a:rPr lang="nl-BE" dirty="0"/>
              <a:t>spectrum antibiotica </a:t>
            </a:r>
            <a:r>
              <a:rPr lang="nl-BE" dirty="0" smtClean="0"/>
              <a:t> </a:t>
            </a:r>
            <a:r>
              <a:rPr lang="nl-BE" sz="1600" dirty="0" smtClean="0"/>
              <a:t>(</a:t>
            </a:r>
            <a:r>
              <a:rPr lang="nl-BE" sz="1600" dirty="0"/>
              <a:t>en antischimmel?) </a:t>
            </a:r>
            <a:endParaRPr lang="nl-BE" dirty="0" smtClean="0"/>
          </a:p>
          <a:p>
            <a:pPr marL="344488" lvl="1" indent="0" eaLnBrk="1" fontAlgn="auto" hangingPunct="1">
              <a:spcAft>
                <a:spcPts val="0"/>
              </a:spcAft>
              <a:buNone/>
              <a:defRPr/>
            </a:pPr>
            <a:r>
              <a:rPr lang="nl-BE" dirty="0" smtClean="0"/>
              <a:t>	tot verdwijnen van koorts en/of neutropenie</a:t>
            </a:r>
            <a:endParaRPr lang="nl-BE" dirty="0"/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/>
              <a:t>b</a:t>
            </a:r>
            <a:r>
              <a:rPr lang="nl-BE" dirty="0" smtClean="0"/>
              <a:t>loedproducten ter ondersteuning !</a:t>
            </a:r>
            <a:endParaRPr lang="nl-BE" dirty="0"/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 err="1"/>
              <a:t>h</a:t>
            </a:r>
            <a:r>
              <a:rPr lang="nl-BE" dirty="0" err="1" smtClean="0"/>
              <a:t>ematopoietische</a:t>
            </a:r>
            <a:r>
              <a:rPr lang="nl-BE" dirty="0" smtClean="0"/>
              <a:t> groei factoren?</a:t>
            </a:r>
            <a:endParaRPr lang="nl-BE" dirty="0"/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/>
              <a:t>b</a:t>
            </a:r>
            <a:r>
              <a:rPr lang="nl-BE" dirty="0" smtClean="0"/>
              <a:t>eeldvorming pas na oplossen van neutropenie</a:t>
            </a:r>
            <a:endParaRPr lang="nl-B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Tom, </a:t>
            </a:r>
            <a:r>
              <a:rPr lang="nl-BE" dirty="0"/>
              <a:t>4 </a:t>
            </a:r>
            <a:r>
              <a:rPr lang="nl-BE" dirty="0" smtClean="0"/>
              <a:t>jaar</a:t>
            </a:r>
            <a:endParaRPr lang="nl-NL" dirty="0"/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115616" y="1600200"/>
            <a:ext cx="7113984" cy="4343400"/>
          </a:xfrm>
        </p:spPr>
        <p:txBody>
          <a:bodyPr/>
          <a:lstStyle/>
          <a:p>
            <a:r>
              <a:rPr lang="nl-BE" dirty="0" smtClean="0"/>
              <a:t>Harde “massa” in de buik </a:t>
            </a:r>
            <a:r>
              <a:rPr lang="nl-BE" dirty="0"/>
              <a:t>+++ 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(snelgroeiend in de laatste </a:t>
            </a:r>
            <a:r>
              <a:rPr lang="nl-BE" dirty="0" smtClean="0"/>
              <a:t>48u)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Lage diurese, roze urine</a:t>
            </a:r>
          </a:p>
          <a:p>
            <a:endParaRPr lang="nl-BE" dirty="0"/>
          </a:p>
          <a:p>
            <a:r>
              <a:rPr lang="nl-BE" dirty="0" smtClean="0"/>
              <a:t>Bloedanalyse</a:t>
            </a:r>
            <a:r>
              <a:rPr lang="nl-BE" dirty="0" smtClean="0"/>
              <a:t>: </a:t>
            </a:r>
            <a:r>
              <a:rPr lang="nl-BE" sz="2000" dirty="0" smtClean="0"/>
              <a:t>Na </a:t>
            </a:r>
            <a:r>
              <a:rPr lang="nl-BE" sz="2000" dirty="0"/>
              <a:t>137, K 6,9 , Cl 103, Bic 12, ureum 86, </a:t>
            </a:r>
            <a:r>
              <a:rPr lang="nl-BE" sz="2000" dirty="0" err="1"/>
              <a:t>c</a:t>
            </a:r>
            <a:r>
              <a:rPr lang="nl-BE" sz="2000" dirty="0" err="1" smtClean="0"/>
              <a:t>reat</a:t>
            </a:r>
            <a:r>
              <a:rPr lang="nl-BE" sz="2000" dirty="0" smtClean="0"/>
              <a:t> </a:t>
            </a:r>
            <a:r>
              <a:rPr lang="nl-BE" sz="2000" dirty="0"/>
              <a:t>2,0, Ca 5,3 , </a:t>
            </a:r>
            <a:r>
              <a:rPr lang="nl-BE" sz="2000" dirty="0" err="1"/>
              <a:t>Phos</a:t>
            </a:r>
            <a:r>
              <a:rPr lang="nl-BE" sz="2000" dirty="0"/>
              <a:t> 9,8 , LDH 2975, </a:t>
            </a:r>
            <a:r>
              <a:rPr lang="nl-BE" sz="2000" dirty="0" err="1" smtClean="0"/>
              <a:t>Uric</a:t>
            </a:r>
            <a:r>
              <a:rPr lang="nl-BE" sz="2000" dirty="0" smtClean="0"/>
              <a:t> acid 13</a:t>
            </a:r>
          </a:p>
          <a:p>
            <a:endParaRPr lang="nl-BE" sz="2000" dirty="0"/>
          </a:p>
          <a:p>
            <a:r>
              <a:rPr lang="nl-BE" dirty="0" smtClean="0"/>
              <a:t>Echo abdomen: grote  massa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suggestief </a:t>
            </a:r>
            <a:r>
              <a:rPr lang="nl-BE" dirty="0" smtClean="0"/>
              <a:t>voor </a:t>
            </a:r>
            <a:r>
              <a:rPr lang="nl-BE" dirty="0" smtClean="0"/>
              <a:t>Burkitt-lymfoom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827584" y="1600200"/>
            <a:ext cx="7776864" cy="434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BE" dirty="0"/>
              <a:t>Tumor </a:t>
            </a:r>
            <a:r>
              <a:rPr lang="nl-BE" dirty="0" err="1"/>
              <a:t>lysis</a:t>
            </a:r>
            <a:r>
              <a:rPr lang="nl-BE" dirty="0"/>
              <a:t> </a:t>
            </a:r>
            <a:r>
              <a:rPr lang="nl-BE" dirty="0" err="1" smtClean="0"/>
              <a:t>syndrome</a:t>
            </a:r>
            <a:endParaRPr lang="nl-BE" dirty="0" smtClean="0"/>
          </a:p>
          <a:p>
            <a:pPr marL="0" indent="0" eaLnBrk="1" hangingPunct="1">
              <a:buNone/>
            </a:pPr>
            <a:endParaRPr lang="nl-BE" dirty="0"/>
          </a:p>
          <a:p>
            <a:pPr lvl="1" eaLnBrk="1" hangingPunct="1"/>
            <a:r>
              <a:rPr lang="nl-BE" dirty="0" smtClean="0"/>
              <a:t>Massieve “release” van </a:t>
            </a:r>
            <a:r>
              <a:rPr lang="nl-BE" dirty="0"/>
              <a:t>(</a:t>
            </a:r>
            <a:r>
              <a:rPr lang="nl-BE" dirty="0" smtClean="0"/>
              <a:t>toxische) intracellulaire metabolieten:</a:t>
            </a:r>
            <a:endParaRPr lang="nl-BE" dirty="0"/>
          </a:p>
          <a:p>
            <a:pPr lvl="2" eaLnBrk="1" hangingPunct="1">
              <a:lnSpc>
                <a:spcPct val="100000"/>
              </a:lnSpc>
              <a:spcAft>
                <a:spcPts val="1200"/>
              </a:spcAft>
            </a:pPr>
            <a:r>
              <a:rPr lang="nl-BE" dirty="0" smtClean="0"/>
              <a:t>urinezuur: </a:t>
            </a:r>
            <a:r>
              <a:rPr lang="nl-BE" dirty="0"/>
              <a:t>allopurinol or </a:t>
            </a:r>
            <a:r>
              <a:rPr lang="nl-BE" dirty="0" err="1"/>
              <a:t>uric</a:t>
            </a:r>
            <a:r>
              <a:rPr lang="nl-BE" dirty="0"/>
              <a:t> acid oxidase, </a:t>
            </a:r>
            <a:r>
              <a:rPr lang="nl-BE" dirty="0" err="1"/>
              <a:t>hyperhydration</a:t>
            </a:r>
            <a:r>
              <a:rPr lang="nl-BE" dirty="0"/>
              <a:t>, mild </a:t>
            </a:r>
            <a:r>
              <a:rPr lang="nl-BE" dirty="0" err="1"/>
              <a:t>alkalinization</a:t>
            </a:r>
            <a:r>
              <a:rPr lang="nl-BE" dirty="0"/>
              <a:t> of urine (?)</a:t>
            </a:r>
          </a:p>
          <a:p>
            <a:pPr lvl="2" eaLnBrk="1" hangingPunct="1">
              <a:lnSpc>
                <a:spcPct val="100000"/>
              </a:lnSpc>
              <a:spcAft>
                <a:spcPts val="1200"/>
              </a:spcAft>
            </a:pPr>
            <a:r>
              <a:rPr lang="nl-BE" dirty="0" smtClean="0"/>
              <a:t>kalium: </a:t>
            </a:r>
            <a:r>
              <a:rPr lang="nl-BE" dirty="0" err="1" smtClean="0"/>
              <a:t>kayexalaat</a:t>
            </a:r>
            <a:r>
              <a:rPr lang="nl-BE" dirty="0" smtClean="0"/>
              <a:t>, </a:t>
            </a:r>
            <a:r>
              <a:rPr lang="nl-BE" dirty="0"/>
              <a:t>calcium, (</a:t>
            </a:r>
            <a:r>
              <a:rPr lang="nl-BE" dirty="0" smtClean="0"/>
              <a:t>inhalatie) </a:t>
            </a:r>
            <a:r>
              <a:rPr lang="nl-BE" dirty="0" err="1"/>
              <a:t>beta-agonists</a:t>
            </a:r>
            <a:r>
              <a:rPr lang="nl-BE" dirty="0"/>
              <a:t>, </a:t>
            </a:r>
            <a:r>
              <a:rPr lang="nl-BE" dirty="0" smtClean="0"/>
              <a:t>insuline </a:t>
            </a:r>
            <a:r>
              <a:rPr lang="nl-BE" dirty="0"/>
              <a:t>(+glucose), </a:t>
            </a:r>
            <a:r>
              <a:rPr lang="nl-BE" dirty="0" err="1" smtClean="0"/>
              <a:t>dialysise</a:t>
            </a:r>
            <a:endParaRPr lang="nl-BE" dirty="0"/>
          </a:p>
          <a:p>
            <a:pPr lvl="2" eaLnBrk="1" hangingPunct="1">
              <a:lnSpc>
                <a:spcPct val="100000"/>
              </a:lnSpc>
              <a:spcAft>
                <a:spcPts val="1200"/>
              </a:spcAft>
            </a:pPr>
            <a:r>
              <a:rPr lang="nl-BE" dirty="0" smtClean="0"/>
              <a:t>fosfaat: fosfaat binders</a:t>
            </a:r>
          </a:p>
          <a:p>
            <a:pPr lvl="2" eaLnBrk="1" hangingPunct="1"/>
            <a:endParaRPr lang="nl-BE" dirty="0"/>
          </a:p>
          <a:p>
            <a:pPr lvl="1" eaLnBrk="1" hangingPunct="1"/>
            <a:r>
              <a:rPr lang="nl-BE" dirty="0"/>
              <a:t>Monitor: urine output, urine pH, </a:t>
            </a:r>
            <a:r>
              <a:rPr lang="nl-BE" dirty="0" err="1" smtClean="0"/>
              <a:t>electrolieten</a:t>
            </a:r>
            <a:r>
              <a:rPr lang="nl-BE" dirty="0" smtClean="0"/>
              <a:t>,  </a:t>
            </a:r>
            <a:r>
              <a:rPr lang="nl-BE" dirty="0"/>
              <a:t>LDH, ECG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1978"/>
            <a:ext cx="8077200" cy="885825"/>
          </a:xfrm>
        </p:spPr>
        <p:txBody>
          <a:bodyPr>
            <a:normAutofit/>
          </a:bodyPr>
          <a:lstStyle/>
          <a:p>
            <a:r>
              <a:rPr lang="nl-BE" sz="2400" dirty="0"/>
              <a:t>Echte medische urgenties in pediatrische oncologie: 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>@ diagnosis of tijdens therapie</a:t>
            </a:r>
            <a:endParaRPr lang="nl-NL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International Journal of Medical Sciences 04: 0083 image No. 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628775"/>
            <a:ext cx="65151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 descr="International Journal of Medical Sciences 04: 0083 image No. 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6839719" cy="497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71600" y="1600200"/>
            <a:ext cx="7258000" cy="4343400"/>
          </a:xfrm>
        </p:spPr>
        <p:txBody>
          <a:bodyPr/>
          <a:lstStyle/>
          <a:p>
            <a:pPr eaLnBrk="1" hangingPunct="1"/>
            <a:r>
              <a:rPr lang="nl-BE" dirty="0" smtClean="0"/>
              <a:t>DIC (diffuse intravasculaire coagulatie)</a:t>
            </a:r>
          </a:p>
          <a:p>
            <a:pPr eaLnBrk="1" hangingPunct="1"/>
            <a:endParaRPr lang="nl-BE" dirty="0"/>
          </a:p>
          <a:p>
            <a:pPr lvl="1" eaLnBrk="1" hangingPunct="1"/>
            <a:r>
              <a:rPr lang="nl-BE" dirty="0" smtClean="0"/>
              <a:t>Meestal bij </a:t>
            </a:r>
            <a:r>
              <a:rPr lang="nl-BE" dirty="0" err="1" smtClean="0"/>
              <a:t>ptjes</a:t>
            </a:r>
            <a:r>
              <a:rPr lang="nl-BE" dirty="0" smtClean="0"/>
              <a:t> met AML </a:t>
            </a:r>
            <a:r>
              <a:rPr lang="nl-BE" dirty="0"/>
              <a:t>(M3: </a:t>
            </a:r>
            <a:r>
              <a:rPr lang="nl-BE" dirty="0" err="1" smtClean="0"/>
              <a:t>promyelocytaire</a:t>
            </a:r>
            <a:r>
              <a:rPr lang="nl-BE" dirty="0" smtClean="0"/>
              <a:t> AML)</a:t>
            </a:r>
          </a:p>
          <a:p>
            <a:pPr lvl="1" eaLnBrk="1" hangingPunct="1"/>
            <a:endParaRPr lang="nl-BE" dirty="0"/>
          </a:p>
          <a:p>
            <a:pPr lvl="1" eaLnBrk="1" hangingPunct="1"/>
            <a:r>
              <a:rPr lang="nl-BE" dirty="0"/>
              <a:t>Release </a:t>
            </a:r>
            <a:r>
              <a:rPr lang="nl-BE" dirty="0" smtClean="0"/>
              <a:t>van </a:t>
            </a:r>
            <a:r>
              <a:rPr lang="nl-BE" dirty="0"/>
              <a:t>cytokines </a:t>
            </a:r>
            <a:r>
              <a:rPr lang="nl-BE" dirty="0" smtClean="0"/>
              <a:t>uit</a:t>
            </a:r>
            <a:r>
              <a:rPr lang="nl-BE" dirty="0" smtClean="0"/>
              <a:t> </a:t>
            </a:r>
            <a:r>
              <a:rPr lang="nl-BE" dirty="0" err="1" smtClean="0"/>
              <a:t>leukemische</a:t>
            </a:r>
            <a:r>
              <a:rPr lang="nl-BE" dirty="0" smtClean="0"/>
              <a:t> </a:t>
            </a:r>
            <a:r>
              <a:rPr lang="nl-BE" dirty="0" err="1" smtClean="0"/>
              <a:t>blasten</a:t>
            </a:r>
            <a:endParaRPr lang="nl-BE" dirty="0" smtClean="0"/>
          </a:p>
          <a:p>
            <a:pPr lvl="1" eaLnBrk="1" hangingPunct="1"/>
            <a:endParaRPr lang="nl-BE" dirty="0" smtClean="0"/>
          </a:p>
          <a:p>
            <a:pPr lvl="1" eaLnBrk="1" hangingPunct="1"/>
            <a:r>
              <a:rPr lang="nl-BE" dirty="0" smtClean="0"/>
              <a:t>Behandel zo</a:t>
            </a:r>
            <a:r>
              <a:rPr lang="nl-BE" dirty="0" smtClean="0"/>
              <a:t>als </a:t>
            </a:r>
            <a:r>
              <a:rPr lang="nl-BE" dirty="0"/>
              <a:t>DIC: </a:t>
            </a:r>
            <a:r>
              <a:rPr lang="nl-BE" dirty="0" smtClean="0"/>
              <a:t>bloedproducten, </a:t>
            </a:r>
            <a:r>
              <a:rPr lang="nl-BE" dirty="0"/>
              <a:t>FFP, </a:t>
            </a:r>
            <a:r>
              <a:rPr lang="nl-BE" dirty="0" smtClean="0"/>
              <a:t>stollingsfactoren, </a:t>
            </a:r>
            <a:r>
              <a:rPr lang="nl-BE" dirty="0"/>
              <a:t>…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1978"/>
            <a:ext cx="8077200" cy="885825"/>
          </a:xfrm>
        </p:spPr>
        <p:txBody>
          <a:bodyPr>
            <a:normAutofit/>
          </a:bodyPr>
          <a:lstStyle/>
          <a:p>
            <a:r>
              <a:rPr lang="nl-BE" sz="2400" dirty="0"/>
              <a:t>Echte medische urgenties in pediatrische oncologie: 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>@ diagnosis of tijdens therapie</a:t>
            </a:r>
            <a:endParaRPr lang="nl-NL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115616" y="1600200"/>
            <a:ext cx="7416824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err="1"/>
              <a:t>Typhlitis</a:t>
            </a:r>
            <a:endParaRPr lang="nl-BE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 err="1" smtClean="0"/>
              <a:t>Necrotiserende</a:t>
            </a:r>
            <a:r>
              <a:rPr lang="nl-BE" dirty="0" smtClean="0"/>
              <a:t> colitis </a:t>
            </a:r>
            <a:r>
              <a:rPr lang="nl-BE" dirty="0" err="1" smtClean="0"/>
              <a:t>vh</a:t>
            </a:r>
            <a:r>
              <a:rPr lang="nl-BE" dirty="0" smtClean="0"/>
              <a:t> </a:t>
            </a:r>
            <a:r>
              <a:rPr lang="nl-BE" dirty="0" err="1" smtClean="0"/>
              <a:t>caecum</a:t>
            </a:r>
            <a:r>
              <a:rPr lang="nl-BE" dirty="0" smtClean="0"/>
              <a:t> in het kind met neutropenie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 smtClean="0"/>
              <a:t>koorts </a:t>
            </a:r>
            <a:r>
              <a:rPr lang="nl-BE" dirty="0"/>
              <a:t>&amp; </a:t>
            </a:r>
            <a:r>
              <a:rPr lang="nl-BE" dirty="0" smtClean="0"/>
              <a:t>abdominale pijn </a:t>
            </a:r>
            <a:r>
              <a:rPr lang="nl-BE" dirty="0"/>
              <a:t>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 smtClean="0"/>
              <a:t>Conservatief  !!   (NPO</a:t>
            </a:r>
            <a:r>
              <a:rPr lang="nl-BE" dirty="0"/>
              <a:t>, </a:t>
            </a:r>
            <a:r>
              <a:rPr lang="nl-BE" dirty="0" smtClean="0"/>
              <a:t>AB, </a:t>
            </a:r>
            <a:r>
              <a:rPr lang="nl-BE" dirty="0"/>
              <a:t>TPN, </a:t>
            </a:r>
            <a:r>
              <a:rPr lang="nl-BE" dirty="0" smtClean="0"/>
              <a:t>geen chirurgie (tenzij …))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nl-B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Peri-rectaal abces</a:t>
            </a:r>
            <a:endParaRPr lang="nl-BE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BE" dirty="0" smtClean="0"/>
              <a:t>Anorectale pijn </a:t>
            </a:r>
            <a:r>
              <a:rPr lang="nl-BE" dirty="0"/>
              <a:t>!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nl-BE" dirty="0"/>
              <a:t>Conservatief  </a:t>
            </a:r>
            <a:r>
              <a:rPr lang="nl-BE" dirty="0" smtClean="0"/>
              <a:t>!! (</a:t>
            </a:r>
            <a:r>
              <a:rPr lang="nl-BE" dirty="0" smtClean="0"/>
              <a:t>AB eerst, chirurgie later zo nodig)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1978"/>
            <a:ext cx="8077200" cy="885825"/>
          </a:xfrm>
        </p:spPr>
        <p:txBody>
          <a:bodyPr>
            <a:normAutofit/>
          </a:bodyPr>
          <a:lstStyle/>
          <a:p>
            <a:r>
              <a:rPr lang="nl-BE" sz="2400" dirty="0"/>
              <a:t>Echte medische urgenties in pediatrische oncologie: 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>@ diagnosis of tijdens therapie</a:t>
            </a:r>
            <a:endParaRPr lang="nl-NL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Last </a:t>
            </a:r>
            <a:r>
              <a:rPr lang="nl-BE" dirty="0"/>
              <a:t>but not least: </a:t>
            </a:r>
            <a:r>
              <a:rPr lang="nl-BE" dirty="0" smtClean="0"/>
              <a:t>       </a:t>
            </a:r>
            <a:r>
              <a:rPr lang="nl-BE" sz="4000" dirty="0" smtClean="0"/>
              <a:t>Pijn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827584" y="1600200"/>
            <a:ext cx="7402016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Altijd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urgentie 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!!!</a:t>
            </a:r>
          </a:p>
          <a:p>
            <a:pPr>
              <a:spcAft>
                <a:spcPts val="1200"/>
              </a:spcAft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Nooit zonder reden </a:t>
            </a:r>
          </a:p>
          <a:p>
            <a:pPr>
              <a:spcAft>
                <a:spcPts val="1200"/>
              </a:spcAft>
            </a:pPr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Nooir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een reden om niet te behandelen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Monitor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effect van pijn therapie, titreer </a:t>
            </a:r>
          </a:p>
          <a:p>
            <a:pPr>
              <a:spcAft>
                <a:spcPts val="1200"/>
              </a:spcAft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Accepteer/behandel nevenwerkingen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Geen risico op verslaving zolang er pijn is</a:t>
            </a:r>
          </a:p>
          <a:p>
            <a:pPr>
              <a:spcAft>
                <a:spcPts val="1200"/>
              </a:spcAft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Soms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echte uitdaging om goed te behandelen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 smtClean="0"/>
              <a:t>Van morfologische tot moleculaire diagnose </a:t>
            </a:r>
            <a:endParaRPr lang="nl-NL" dirty="0"/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043608" y="1600200"/>
            <a:ext cx="7185992" cy="43434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nl-BE" dirty="0" smtClean="0"/>
              <a:t>Macroscopische beschrijving van tumor </a:t>
            </a:r>
            <a:r>
              <a:rPr lang="nl-BE" dirty="0"/>
              <a:t>specimen</a:t>
            </a:r>
          </a:p>
          <a:p>
            <a:pPr eaLnBrk="1" hangingPunct="1">
              <a:spcAft>
                <a:spcPts val="1200"/>
              </a:spcAft>
            </a:pPr>
            <a:r>
              <a:rPr lang="nl-BE" dirty="0" smtClean="0"/>
              <a:t>Histologie </a:t>
            </a:r>
            <a:r>
              <a:rPr lang="nl-BE" dirty="0"/>
              <a:t>(H&amp;E </a:t>
            </a:r>
            <a:r>
              <a:rPr lang="nl-BE" dirty="0" smtClean="0"/>
              <a:t>kleuring): cel </a:t>
            </a:r>
            <a:r>
              <a:rPr lang="nl-BE" dirty="0"/>
              <a:t>&amp; </a:t>
            </a:r>
            <a:r>
              <a:rPr lang="nl-BE" dirty="0" smtClean="0"/>
              <a:t>weefsel morfologie</a:t>
            </a:r>
            <a:endParaRPr lang="nl-BE" dirty="0"/>
          </a:p>
          <a:p>
            <a:pPr eaLnBrk="1" hangingPunct="1">
              <a:spcAft>
                <a:spcPts val="1200"/>
              </a:spcAft>
            </a:pPr>
            <a:r>
              <a:rPr lang="nl-BE" dirty="0"/>
              <a:t>Flow </a:t>
            </a:r>
            <a:r>
              <a:rPr lang="nl-BE" dirty="0" err="1" smtClean="0"/>
              <a:t>cytometrie</a:t>
            </a:r>
            <a:r>
              <a:rPr lang="nl-BE" dirty="0" smtClean="0"/>
              <a:t>: </a:t>
            </a:r>
            <a:r>
              <a:rPr lang="nl-BE" dirty="0" err="1" smtClean="0"/>
              <a:t>celoppervlakte</a:t>
            </a:r>
            <a:r>
              <a:rPr lang="nl-BE" dirty="0" smtClean="0"/>
              <a:t> merkers (zogenaamde CD antigenen)</a:t>
            </a:r>
            <a:endParaRPr lang="nl-BE" dirty="0"/>
          </a:p>
          <a:p>
            <a:pPr eaLnBrk="1" hangingPunct="1">
              <a:spcAft>
                <a:spcPts val="1200"/>
              </a:spcAft>
            </a:pPr>
            <a:r>
              <a:rPr lang="nl-BE" dirty="0" err="1" smtClean="0"/>
              <a:t>Immunohistochemie</a:t>
            </a:r>
            <a:r>
              <a:rPr lang="nl-BE" dirty="0" smtClean="0"/>
              <a:t>: moleculaire eigenschappen van tumorcellen</a:t>
            </a:r>
            <a:endParaRPr lang="nl-BE" dirty="0"/>
          </a:p>
          <a:p>
            <a:pPr eaLnBrk="1" hangingPunct="1">
              <a:spcAft>
                <a:spcPts val="1200"/>
              </a:spcAft>
            </a:pPr>
            <a:r>
              <a:rPr lang="nl-BE" dirty="0"/>
              <a:t>cDNA micro array </a:t>
            </a:r>
            <a:r>
              <a:rPr lang="nl-BE" dirty="0" smtClean="0"/>
              <a:t>analyse van tumorweefsel: handtekening van </a:t>
            </a:r>
            <a:r>
              <a:rPr lang="nl-BE" dirty="0" err="1" smtClean="0"/>
              <a:t>signalling</a:t>
            </a:r>
            <a:r>
              <a:rPr lang="nl-BE" dirty="0" smtClean="0"/>
              <a:t> </a:t>
            </a:r>
            <a:r>
              <a:rPr lang="nl-BE" dirty="0" err="1"/>
              <a:t>pathway</a:t>
            </a:r>
            <a:r>
              <a:rPr lang="nl-BE" dirty="0"/>
              <a:t> </a:t>
            </a:r>
            <a:r>
              <a:rPr lang="nl-BE" dirty="0" smtClean="0"/>
              <a:t>verstoringen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52" y="987865"/>
            <a:ext cx="4038756" cy="575350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501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… </a:t>
            </a:r>
            <a:r>
              <a:rPr lang="nl-BE" dirty="0" smtClean="0"/>
              <a:t>tot risico gestratificeerde behandeling</a:t>
            </a:r>
            <a:endParaRPr lang="nl-NL" dirty="0"/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259632" y="1600200"/>
            <a:ext cx="6969968" cy="4343400"/>
          </a:xfrm>
        </p:spPr>
        <p:txBody>
          <a:bodyPr/>
          <a:lstStyle/>
          <a:p>
            <a:r>
              <a:rPr lang="nl-BE" dirty="0"/>
              <a:t>Goal: </a:t>
            </a:r>
          </a:p>
          <a:p>
            <a:pPr lvl="1"/>
            <a:r>
              <a:rPr lang="nl-BE" dirty="0" smtClean="0"/>
              <a:t>Identificeren van biologische risico factoren</a:t>
            </a:r>
          </a:p>
          <a:p>
            <a:pPr lvl="1"/>
            <a:r>
              <a:rPr lang="nl-BE" dirty="0" smtClean="0"/>
              <a:t>Behandelrespons?</a:t>
            </a:r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dirty="0"/>
              <a:t>&gt; </a:t>
            </a:r>
            <a:r>
              <a:rPr lang="nl-BE" dirty="0" smtClean="0"/>
              <a:t>geïndividualiseerde therapie, </a:t>
            </a:r>
            <a:r>
              <a:rPr lang="nl-BE" dirty="0"/>
              <a:t>risk-adapted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&gt; </a:t>
            </a:r>
            <a:r>
              <a:rPr lang="nl-BE" dirty="0" smtClean="0"/>
              <a:t>maximaal </a:t>
            </a:r>
            <a:r>
              <a:rPr lang="nl-BE" dirty="0"/>
              <a:t>anti-tumor effect</a:t>
            </a:r>
          </a:p>
          <a:p>
            <a:pPr lvl="1"/>
            <a:r>
              <a:rPr lang="nl-BE" dirty="0"/>
              <a:t>&gt; </a:t>
            </a:r>
            <a:r>
              <a:rPr lang="nl-BE" dirty="0" smtClean="0"/>
              <a:t>minimaliseren van therapie gerelateerde bijwerkingen </a:t>
            </a:r>
            <a:endParaRPr lang="nl-BE" dirty="0"/>
          </a:p>
          <a:p>
            <a:pPr marL="457200" lvl="1" indent="0">
              <a:buNone/>
            </a:pPr>
            <a:r>
              <a:rPr lang="nl-BE" dirty="0"/>
              <a:t>		(acute </a:t>
            </a:r>
            <a:r>
              <a:rPr lang="nl-BE" dirty="0" smtClean="0"/>
              <a:t>en </a:t>
            </a:r>
            <a:r>
              <a:rPr lang="nl-BE" dirty="0"/>
              <a:t>late)</a:t>
            </a:r>
            <a:endParaRPr lang="nl-N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774C7C-70D8-FC42-9B65-8453A43FFB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5139136" cy="5866504"/>
          </a:xfrm>
        </p:spPr>
      </p:pic>
    </p:spTree>
    <p:extLst>
      <p:ext uri="{BB962C8B-B14F-4D97-AF65-F5344CB8AC3E}">
        <p14:creationId xmlns:p14="http://schemas.microsoft.com/office/powerpoint/2010/main" val="2441250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5989E9A-1BF0-414A-959F-AF4FD0DDABD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804248" cy="5178092"/>
          </a:xfrm>
        </p:spPr>
      </p:pic>
    </p:spTree>
    <p:extLst>
      <p:ext uri="{BB962C8B-B14F-4D97-AF65-F5344CB8AC3E}">
        <p14:creationId xmlns:p14="http://schemas.microsoft.com/office/powerpoint/2010/main" val="1236315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Screening </a:t>
            </a:r>
            <a:r>
              <a:rPr lang="nl-BE" dirty="0" smtClean="0"/>
              <a:t>voor maligniteiten op kinderleeftijd: 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cancer predisposition syndromes</a:t>
            </a:r>
            <a:endParaRPr lang="nl-NL" dirty="0"/>
          </a:p>
        </p:txBody>
      </p:sp>
      <p:sp>
        <p:nvSpPr>
          <p:cNvPr id="3686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043608" y="1600200"/>
            <a:ext cx="7488832" cy="4343400"/>
          </a:xfrm>
        </p:spPr>
        <p:txBody>
          <a:bodyPr/>
          <a:lstStyle/>
          <a:p>
            <a:pPr eaLnBrk="1" hangingPunct="1"/>
            <a:r>
              <a:rPr lang="nl-BE" dirty="0"/>
              <a:t>Neurofibromatosis (NF1) (RAS- pathway)</a:t>
            </a:r>
          </a:p>
          <a:p>
            <a:pPr lvl="1" eaLnBrk="1" hangingPunct="1"/>
            <a:r>
              <a:rPr lang="nl-BE" dirty="0"/>
              <a:t>Eye exams</a:t>
            </a:r>
          </a:p>
          <a:p>
            <a:pPr lvl="1" eaLnBrk="1" hangingPunct="1"/>
            <a:r>
              <a:rPr lang="nl-BE" dirty="0"/>
              <a:t>MRI</a:t>
            </a:r>
          </a:p>
          <a:p>
            <a:pPr eaLnBrk="1" hangingPunct="1"/>
            <a:r>
              <a:rPr lang="nl-BE" dirty="0"/>
              <a:t>Beckwith-Wiedemann syndrome (11p15)</a:t>
            </a:r>
          </a:p>
          <a:p>
            <a:pPr lvl="1" eaLnBrk="1" hangingPunct="1"/>
            <a:r>
              <a:rPr lang="nl-BE" dirty="0"/>
              <a:t>Ultrasound</a:t>
            </a:r>
          </a:p>
          <a:p>
            <a:pPr lvl="1" eaLnBrk="1" hangingPunct="1"/>
            <a:r>
              <a:rPr lang="nl-BE" dirty="0"/>
              <a:t>AFP &amp; bHCG</a:t>
            </a:r>
          </a:p>
          <a:p>
            <a:pPr eaLnBrk="1" hangingPunct="1"/>
            <a:r>
              <a:rPr lang="nl-BE" dirty="0"/>
              <a:t>Familial adenomatosis coli (APC) (beta-catenin pathway)</a:t>
            </a:r>
          </a:p>
          <a:p>
            <a:pPr lvl="1" eaLnBrk="1" hangingPunct="1"/>
            <a:r>
              <a:rPr lang="nl-BE" dirty="0"/>
              <a:t>colonoscopy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Tijdelijke aanduiding voor inhoud 55">
            <a:extLst>
              <a:ext uri="{FF2B5EF4-FFF2-40B4-BE49-F238E27FC236}">
                <a16:creationId xmlns:a16="http://schemas.microsoft.com/office/drawing/2014/main" id="{6346D08A-2015-3C41-9489-B2449D6C60E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6192688" cy="5700940"/>
          </a:xfrm>
        </p:spPr>
      </p:pic>
    </p:spTree>
    <p:extLst>
      <p:ext uri="{BB962C8B-B14F-4D97-AF65-F5344CB8AC3E}">
        <p14:creationId xmlns:p14="http://schemas.microsoft.com/office/powerpoint/2010/main" val="2348126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978"/>
            <a:ext cx="7825680" cy="885825"/>
          </a:xfrm>
        </p:spPr>
        <p:txBody>
          <a:bodyPr/>
          <a:lstStyle/>
          <a:p>
            <a:r>
              <a:rPr lang="nl-BE" dirty="0" smtClean="0"/>
              <a:t>Diagnose delay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27584" y="1052736"/>
            <a:ext cx="743438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43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Diagnose delay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28800"/>
            <a:ext cx="5238095" cy="4580952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1763688" y="1628800"/>
            <a:ext cx="5112568" cy="1584176"/>
          </a:xfrm>
          <a:prstGeom prst="roundRect">
            <a:avLst/>
          </a:prstGeom>
          <a:solidFill>
            <a:srgbClr val="92D050">
              <a:alpha val="27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00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763688" y="4725144"/>
            <a:ext cx="5112568" cy="1484608"/>
          </a:xfrm>
          <a:prstGeom prst="roundRect">
            <a:avLst/>
          </a:prstGeom>
          <a:solidFill>
            <a:srgbClr val="F56B03">
              <a:alpha val="3098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2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Diagnose delay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5390476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49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Diagnose delay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5390476" cy="164761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16832"/>
            <a:ext cx="7940681" cy="3257494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96131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Diagnose delay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5390476" cy="164761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16832"/>
            <a:ext cx="7940681" cy="3257494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144440"/>
            <a:ext cx="6041531" cy="5020863"/>
          </a:xfrm>
          <a:prstGeom prst="rect">
            <a:avLst/>
          </a:prstGeom>
          <a:ln w="603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3201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674004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927647"/>
            <a:ext cx="4536504" cy="59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2736"/>
            <a:ext cx="6790476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/>
              <a:t>Urgent </a:t>
            </a:r>
            <a:r>
              <a:rPr lang="nl-BE" dirty="0" smtClean="0"/>
              <a:t>versus ernstig</a:t>
            </a:r>
            <a:endParaRPr lang="nl-NL" dirty="0"/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82296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nl-BE" dirty="0" smtClean="0"/>
              <a:t>Vele kinderoncologische presentaties zijn ernstig, </a:t>
            </a:r>
          </a:p>
          <a:p>
            <a:pPr marL="347663" lvl="1" indent="0">
              <a:lnSpc>
                <a:spcPct val="100000"/>
              </a:lnSpc>
              <a:buNone/>
            </a:pPr>
            <a:r>
              <a:rPr lang="nl-BE" sz="2300" dirty="0" smtClean="0"/>
              <a:t>enkele zijn echte medische urgenties</a:t>
            </a:r>
          </a:p>
          <a:p>
            <a:pPr eaLnBrk="1" hangingPunct="1">
              <a:lnSpc>
                <a:spcPct val="100000"/>
              </a:lnSpc>
            </a:pPr>
            <a:endParaRPr lang="nl-BE" dirty="0"/>
          </a:p>
          <a:p>
            <a:pPr eaLnBrk="1" hangingPunct="1">
              <a:lnSpc>
                <a:spcPct val="100000"/>
              </a:lnSpc>
            </a:pPr>
            <a:r>
              <a:rPr lang="nl-BE" dirty="0" smtClean="0"/>
              <a:t>Psychosociale </a:t>
            </a:r>
            <a:r>
              <a:rPr lang="nl-BE" dirty="0" err="1"/>
              <a:t>vs</a:t>
            </a:r>
            <a:r>
              <a:rPr lang="nl-BE" dirty="0"/>
              <a:t> </a:t>
            </a:r>
            <a:r>
              <a:rPr lang="nl-BE" dirty="0" smtClean="0"/>
              <a:t>medische urgenties</a:t>
            </a:r>
          </a:p>
          <a:p>
            <a:pPr eaLnBrk="1" hangingPunct="1">
              <a:lnSpc>
                <a:spcPct val="100000"/>
              </a:lnSpc>
            </a:pPr>
            <a:endParaRPr lang="nl-BE" dirty="0"/>
          </a:p>
          <a:p>
            <a:pPr eaLnBrk="1" hangingPunct="1">
              <a:lnSpc>
                <a:spcPct val="100000"/>
              </a:lnSpc>
            </a:pPr>
            <a:r>
              <a:rPr lang="nl-BE" dirty="0" smtClean="0"/>
              <a:t>Uitgebreide diagnostiek </a:t>
            </a:r>
            <a:r>
              <a:rPr lang="nl-BE" dirty="0"/>
              <a:t>&gt; </a:t>
            </a:r>
            <a:r>
              <a:rPr lang="nl-BE" dirty="0" smtClean="0"/>
              <a:t>snelheid v diagnose</a:t>
            </a:r>
          </a:p>
          <a:p>
            <a:pPr eaLnBrk="1" hangingPunct="1">
              <a:lnSpc>
                <a:spcPct val="100000"/>
              </a:lnSpc>
            </a:pPr>
            <a:endParaRPr lang="nl-BE" dirty="0"/>
          </a:p>
          <a:p>
            <a:pPr eaLnBrk="1" hangingPunct="1">
              <a:lnSpc>
                <a:spcPct val="100000"/>
              </a:lnSpc>
            </a:pPr>
            <a:r>
              <a:rPr lang="nl-BE" dirty="0" smtClean="0"/>
              <a:t>Hoe/hoe snel verwijzen?</a:t>
            </a:r>
          </a:p>
          <a:p>
            <a:pPr eaLnBrk="1" hangingPunct="1">
              <a:lnSpc>
                <a:spcPct val="100000"/>
              </a:lnSpc>
            </a:pPr>
            <a:endParaRPr lang="nl-BE" dirty="0"/>
          </a:p>
          <a:p>
            <a:pPr eaLnBrk="1" hangingPunct="1">
              <a:lnSpc>
                <a:spcPct val="100000"/>
              </a:lnSpc>
            </a:pPr>
            <a:r>
              <a:rPr lang="nl-BE" dirty="0" smtClean="0"/>
              <a:t>Naar wie/waar verwijzen?</a:t>
            </a:r>
            <a:endParaRPr lang="nl-BE" dirty="0"/>
          </a:p>
          <a:p>
            <a:pPr eaLnBrk="1" hangingPunct="1">
              <a:lnSpc>
                <a:spcPct val="100000"/>
              </a:lnSpc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John, 13 </a:t>
            </a:r>
            <a:r>
              <a:rPr lang="nl-BE" dirty="0" smtClean="0"/>
              <a:t>jaar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343400"/>
          </a:xfrm>
        </p:spPr>
        <p:txBody>
          <a:bodyPr/>
          <a:lstStyle/>
          <a:p>
            <a:r>
              <a:rPr lang="nl-BE" dirty="0" smtClean="0"/>
              <a:t>Anamnese: </a:t>
            </a:r>
          </a:p>
          <a:p>
            <a:pPr lvl="1"/>
            <a:r>
              <a:rPr lang="nl-BE" dirty="0" smtClean="0"/>
              <a:t>Droge kuchhoest en vermoeidheid sinds 2 weken</a:t>
            </a:r>
          </a:p>
          <a:p>
            <a:pPr lvl="1"/>
            <a:r>
              <a:rPr lang="nl-BE" dirty="0" smtClean="0"/>
              <a:t>Zwelling en roodheid van aangezicht sinds 2 dagen</a:t>
            </a:r>
          </a:p>
          <a:p>
            <a:pPr lvl="1"/>
            <a:endParaRPr lang="nl-BE" dirty="0"/>
          </a:p>
          <a:p>
            <a:r>
              <a:rPr lang="nl-BE" dirty="0" smtClean="0"/>
              <a:t>KO: Splenomegalie  </a:t>
            </a:r>
            <a:r>
              <a:rPr lang="nl-BE" dirty="0"/>
              <a:t>2 cm </a:t>
            </a:r>
            <a:r>
              <a:rPr lang="nl-BE" dirty="0" smtClean="0"/>
              <a:t>onder ribbenboog</a:t>
            </a:r>
          </a:p>
          <a:p>
            <a:endParaRPr lang="nl-BE" dirty="0"/>
          </a:p>
          <a:p>
            <a:r>
              <a:rPr lang="nl-BE" dirty="0" smtClean="0"/>
              <a:t>Bloedanalyse: </a:t>
            </a:r>
            <a:r>
              <a:rPr lang="nl-BE" dirty="0"/>
              <a:t>Hgb 8,5 g/dl, </a:t>
            </a:r>
            <a:r>
              <a:rPr lang="nl-BE" dirty="0" smtClean="0"/>
              <a:t>32.000 </a:t>
            </a:r>
            <a:r>
              <a:rPr lang="nl-BE" dirty="0"/>
              <a:t>wbc/µl, </a:t>
            </a:r>
            <a:r>
              <a:rPr lang="nl-BE" dirty="0" smtClean="0"/>
              <a:t>52.000 </a:t>
            </a:r>
            <a:r>
              <a:rPr lang="nl-BE" dirty="0" err="1" smtClean="0"/>
              <a:t>plts</a:t>
            </a:r>
            <a:r>
              <a:rPr lang="nl-BE" dirty="0" smtClean="0"/>
              <a:t>/µl</a:t>
            </a:r>
          </a:p>
          <a:p>
            <a:endParaRPr lang="nl-BE" dirty="0"/>
          </a:p>
          <a:p>
            <a:r>
              <a:rPr lang="nl-BE" dirty="0"/>
              <a:t>Chest X-Ray:  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yale.edu/imaging/cases/lymphoma/graphics/rad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043447" cy="493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ZA_PPT-sjabloon">
  <a:themeElements>
    <a:clrScheme name="UZA">
      <a:dk1>
        <a:srgbClr val="5F7791"/>
      </a:dk1>
      <a:lt1>
        <a:srgbClr val="FFFFFF"/>
      </a:lt1>
      <a:dk2>
        <a:srgbClr val="5F7791"/>
      </a:dk2>
      <a:lt2>
        <a:srgbClr val="FFFFFF"/>
      </a:lt2>
      <a:accent1>
        <a:srgbClr val="AF0039"/>
      </a:accent1>
      <a:accent2>
        <a:srgbClr val="DE9515"/>
      </a:accent2>
      <a:accent3>
        <a:srgbClr val="798FA4"/>
      </a:accent3>
      <a:accent4>
        <a:srgbClr val="5B0858"/>
      </a:accent4>
      <a:accent5>
        <a:srgbClr val="A0BF35"/>
      </a:accent5>
      <a:accent6>
        <a:srgbClr val="F4D104"/>
      </a:accent6>
      <a:hlink>
        <a:srgbClr val="EB8803"/>
      </a:hlink>
      <a:folHlink>
        <a:srgbClr val="EB8803"/>
      </a:folHlink>
    </a:clrScheme>
    <a:fontScheme name="UZ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powerpoint uza</Template>
  <TotalTime>954</TotalTime>
  <Words>731</Words>
  <Application>Microsoft Office PowerPoint</Application>
  <PresentationFormat>Diavoorstelling (4:3)</PresentationFormat>
  <Paragraphs>204</Paragraphs>
  <Slides>39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3" baseType="lpstr">
      <vt:lpstr>Arial</vt:lpstr>
      <vt:lpstr>Arial Black</vt:lpstr>
      <vt:lpstr>Calibri</vt:lpstr>
      <vt:lpstr>UZA_PPT-sjabloon</vt:lpstr>
      <vt:lpstr>Urgenties  in de pediatrische hemato-oncologie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Urgent versus ernstig</vt:lpstr>
      <vt:lpstr>John, 13 jaar</vt:lpstr>
      <vt:lpstr>PowerPoint-presentatie</vt:lpstr>
      <vt:lpstr>Echte medische urgenties in pediatrische oncologie: @ diagnosis</vt:lpstr>
      <vt:lpstr>Elena, 6 jaar</vt:lpstr>
      <vt:lpstr>PowerPoint-presentatie</vt:lpstr>
      <vt:lpstr>Echte medische urgenties in pediatrische oncologie: @ diagnosis</vt:lpstr>
      <vt:lpstr>Billy, 9 mo</vt:lpstr>
      <vt:lpstr>Echte medische urgenties in pediatrische oncologie: @diagnosis</vt:lpstr>
      <vt:lpstr>Josh, 4 jaar</vt:lpstr>
      <vt:lpstr>PowerPoint-presentatie</vt:lpstr>
      <vt:lpstr>Echte medische urgenties in pediatrische oncologie: @ diagnosis</vt:lpstr>
      <vt:lpstr>PowerPoint-presentatie</vt:lpstr>
      <vt:lpstr>Alice, 10 jaar</vt:lpstr>
      <vt:lpstr>Echte medische urgenties in pediatrische oncologie:  @ diagnosis of tijdens therapie</vt:lpstr>
      <vt:lpstr>Tom, 4 jaar</vt:lpstr>
      <vt:lpstr>Echte medische urgenties in pediatrische oncologie:  @ diagnosis of tijdens therapie</vt:lpstr>
      <vt:lpstr>PowerPoint-presentatie</vt:lpstr>
      <vt:lpstr>PowerPoint-presentatie</vt:lpstr>
      <vt:lpstr>Echte medische urgenties in pediatrische oncologie:  @ diagnosis of tijdens therapie</vt:lpstr>
      <vt:lpstr>Echte medische urgenties in pediatrische oncologie:  @ diagnosis of tijdens therapie</vt:lpstr>
      <vt:lpstr>Last but not least:        Pijn</vt:lpstr>
      <vt:lpstr>Van morfologische tot moleculaire diagnose </vt:lpstr>
      <vt:lpstr>… tot risico gestratificeerde behandeling</vt:lpstr>
      <vt:lpstr>PowerPoint-presentatie</vt:lpstr>
      <vt:lpstr>PowerPoint-presentatie</vt:lpstr>
      <vt:lpstr>Screening voor maligniteiten op kinderleeftijd:  cancer predisposition syndromes</vt:lpstr>
      <vt:lpstr>PowerPoint-presentatie</vt:lpstr>
      <vt:lpstr>Diagnose delay</vt:lpstr>
      <vt:lpstr>Diagnose delay</vt:lpstr>
      <vt:lpstr>Diagnose delay</vt:lpstr>
      <vt:lpstr>Diagnose delay</vt:lpstr>
      <vt:lpstr>Diagnose delay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Oncology  2de Master Medicine 2012</dc:title>
  <dc:creator>Koen Norga</dc:creator>
  <cp:lastModifiedBy>Verlooy, Joris</cp:lastModifiedBy>
  <cp:revision>96</cp:revision>
  <dcterms:created xsi:type="dcterms:W3CDTF">2012-04-24T13:39:49Z</dcterms:created>
  <dcterms:modified xsi:type="dcterms:W3CDTF">2020-02-20T18:45:35Z</dcterms:modified>
</cp:coreProperties>
</file>